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4.jpg" ContentType="image/jpeg"/>
  <Override PartName="/ppt/media/image3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4678"/>
  </p:normalViewPr>
  <p:slideViewPr>
    <p:cSldViewPr>
      <p:cViewPr varScale="1">
        <p:scale>
          <a:sx n="135" d="100"/>
          <a:sy n="135" d="100"/>
        </p:scale>
        <p:origin x="192" y="4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A1A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1A1A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1A1A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1A1A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9975" y="748022"/>
            <a:ext cx="11092049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A1A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25550" y="1035457"/>
            <a:ext cx="5685155" cy="162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095574" y="4340245"/>
            <a:ext cx="6139815" cy="2000885"/>
          </a:xfrm>
          <a:prstGeom prst="rect">
            <a:avLst/>
          </a:prstGeom>
        </p:spPr>
        <p:txBody>
          <a:bodyPr vert="horz" wrap="square" lIns="0" tIns="318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5"/>
              </a:spcBef>
            </a:pPr>
            <a:r>
              <a:rPr sz="4800" spc="315" dirty="0">
                <a:solidFill>
                  <a:srgbClr val="FFFFFF"/>
                </a:solidFill>
              </a:rPr>
              <a:t>Strengthening</a:t>
            </a:r>
            <a:r>
              <a:rPr sz="4800" spc="40" dirty="0">
                <a:solidFill>
                  <a:srgbClr val="FFFFFF"/>
                </a:solidFill>
              </a:rPr>
              <a:t> </a:t>
            </a:r>
            <a:r>
              <a:rPr sz="4800" spc="50" dirty="0">
                <a:solidFill>
                  <a:srgbClr val="FFFFFF"/>
                </a:solidFill>
              </a:rPr>
              <a:t>Ties</a:t>
            </a:r>
            <a:endParaRPr sz="4800"/>
          </a:p>
          <a:p>
            <a:pPr marL="12700" marR="1191260">
              <a:lnSpc>
                <a:spcPct val="100000"/>
              </a:lnSpc>
              <a:spcBef>
                <a:spcPts val="905"/>
              </a:spcBef>
            </a:pPr>
            <a:r>
              <a:rPr sz="1800" b="0" spc="-50" dirty="0">
                <a:solidFill>
                  <a:srgbClr val="FFFFFF"/>
                </a:solidFill>
                <a:latin typeface="Geneva"/>
                <a:cs typeface="Geneva"/>
              </a:rPr>
              <a:t>Spectrum</a:t>
            </a:r>
            <a:r>
              <a:rPr sz="1800" b="0" spc="-105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Geneva"/>
                <a:cs typeface="Geneva"/>
              </a:rPr>
              <a:t>Management</a:t>
            </a:r>
            <a:r>
              <a:rPr sz="1800" b="0" spc="-95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800" b="0" spc="-65" dirty="0">
                <a:solidFill>
                  <a:srgbClr val="FFFFFF"/>
                </a:solidFill>
                <a:latin typeface="Geneva"/>
                <a:cs typeface="Geneva"/>
              </a:rPr>
              <a:t>Authority</a:t>
            </a:r>
            <a:r>
              <a:rPr sz="1800" b="0" spc="-100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800" b="0" spc="-65" dirty="0">
                <a:solidFill>
                  <a:srgbClr val="FFFFFF"/>
                </a:solidFill>
                <a:latin typeface="Geneva"/>
                <a:cs typeface="Geneva"/>
              </a:rPr>
              <a:t>of</a:t>
            </a:r>
            <a:r>
              <a:rPr sz="1800" b="0" spc="-95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800" b="0" spc="-80" dirty="0">
                <a:solidFill>
                  <a:srgbClr val="FFFFFF"/>
                </a:solidFill>
                <a:latin typeface="Geneva"/>
                <a:cs typeface="Geneva"/>
              </a:rPr>
              <a:t>Jamaica</a:t>
            </a:r>
            <a:r>
              <a:rPr sz="1800" b="0" spc="-100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800" b="0" spc="-50" dirty="0">
                <a:solidFill>
                  <a:srgbClr val="FFFFFF"/>
                </a:solidFill>
                <a:latin typeface="Geneva"/>
                <a:cs typeface="Geneva"/>
              </a:rPr>
              <a:t>&amp; </a:t>
            </a:r>
            <a:r>
              <a:rPr sz="1800" b="0" spc="-30" dirty="0">
                <a:solidFill>
                  <a:srgbClr val="FFFFFF"/>
                </a:solidFill>
                <a:latin typeface="Geneva"/>
                <a:cs typeface="Geneva"/>
              </a:rPr>
              <a:t>Telecommunications</a:t>
            </a:r>
            <a:r>
              <a:rPr sz="1800" b="0" spc="-50" dirty="0">
                <a:solidFill>
                  <a:srgbClr val="FFFFFF"/>
                </a:solidFill>
                <a:latin typeface="Geneva"/>
                <a:cs typeface="Geneva"/>
              </a:rPr>
              <a:t> Regulatory </a:t>
            </a:r>
            <a:r>
              <a:rPr sz="1800" b="0" spc="-10" dirty="0">
                <a:solidFill>
                  <a:srgbClr val="FFFFFF"/>
                </a:solidFill>
                <a:latin typeface="Geneva"/>
                <a:cs typeface="Geneva"/>
              </a:rPr>
              <a:t>Commission </a:t>
            </a:r>
            <a:r>
              <a:rPr sz="1800" b="0" spc="-160" dirty="0">
                <a:solidFill>
                  <a:srgbClr val="FFFFFF"/>
                </a:solidFill>
                <a:latin typeface="Geneva"/>
                <a:cs typeface="Geneva"/>
              </a:rPr>
              <a:t>(TRC)</a:t>
            </a:r>
            <a:r>
              <a:rPr sz="1800" b="0" spc="-114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800" b="0" spc="-65" dirty="0">
                <a:solidFill>
                  <a:srgbClr val="FFFFFF"/>
                </a:solidFill>
                <a:latin typeface="Geneva"/>
                <a:cs typeface="Geneva"/>
              </a:rPr>
              <a:t>of</a:t>
            </a:r>
            <a:r>
              <a:rPr sz="1800" b="0" spc="-110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800" b="0" spc="-55" dirty="0">
                <a:solidFill>
                  <a:srgbClr val="FFFFFF"/>
                </a:solidFill>
                <a:latin typeface="Geneva"/>
                <a:cs typeface="Geneva"/>
              </a:rPr>
              <a:t>the</a:t>
            </a:r>
            <a:r>
              <a:rPr sz="1800" b="0" spc="-105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800" b="0" spc="-20" dirty="0">
                <a:solidFill>
                  <a:srgbClr val="FFFFFF"/>
                </a:solidFill>
                <a:latin typeface="Geneva"/>
                <a:cs typeface="Geneva"/>
              </a:rPr>
              <a:t>British</a:t>
            </a:r>
            <a:r>
              <a:rPr sz="1800" b="0" spc="-110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800" b="0" spc="-50" dirty="0">
                <a:solidFill>
                  <a:srgbClr val="FFFFFF"/>
                </a:solidFill>
                <a:latin typeface="Geneva"/>
                <a:cs typeface="Geneva"/>
              </a:rPr>
              <a:t>Virgin</a:t>
            </a:r>
            <a:r>
              <a:rPr sz="1800" b="0" spc="-105" dirty="0">
                <a:solidFill>
                  <a:srgbClr val="FFFFFF"/>
                </a:solidFill>
                <a:latin typeface="Geneva"/>
                <a:cs typeface="Geneva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Geneva"/>
                <a:cs typeface="Geneva"/>
              </a:rPr>
              <a:t>Islands</a:t>
            </a:r>
            <a:endParaRPr sz="1800">
              <a:latin typeface="Geneva"/>
              <a:cs typeface="Genev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97825" y="114599"/>
            <a:ext cx="3093449" cy="1983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24888" y="1"/>
            <a:ext cx="3467099" cy="68579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38200" y="2772649"/>
            <a:ext cx="2398395" cy="3689350"/>
          </a:xfrm>
          <a:custGeom>
            <a:avLst/>
            <a:gdLst/>
            <a:ahLst/>
            <a:cxnLst/>
            <a:rect l="l" t="t" r="r" b="b"/>
            <a:pathLst>
              <a:path w="2398395" h="3689350">
                <a:moveTo>
                  <a:pt x="2144945" y="3688799"/>
                </a:moveTo>
                <a:lnTo>
                  <a:pt x="252954" y="3688799"/>
                </a:lnTo>
                <a:lnTo>
                  <a:pt x="207485" y="3684724"/>
                </a:lnTo>
                <a:lnTo>
                  <a:pt x="164690" y="3672974"/>
                </a:lnTo>
                <a:lnTo>
                  <a:pt x="125283" y="3654264"/>
                </a:lnTo>
                <a:lnTo>
                  <a:pt x="89979" y="3629308"/>
                </a:lnTo>
                <a:lnTo>
                  <a:pt x="59491" y="3598820"/>
                </a:lnTo>
                <a:lnTo>
                  <a:pt x="34535" y="3563516"/>
                </a:lnTo>
                <a:lnTo>
                  <a:pt x="15825" y="3524109"/>
                </a:lnTo>
                <a:lnTo>
                  <a:pt x="4075" y="3481314"/>
                </a:lnTo>
                <a:lnTo>
                  <a:pt x="0" y="3435845"/>
                </a:lnTo>
                <a:lnTo>
                  <a:pt x="0" y="252954"/>
                </a:lnTo>
                <a:lnTo>
                  <a:pt x="4075" y="207485"/>
                </a:lnTo>
                <a:lnTo>
                  <a:pt x="15825" y="164690"/>
                </a:lnTo>
                <a:lnTo>
                  <a:pt x="34535" y="125283"/>
                </a:lnTo>
                <a:lnTo>
                  <a:pt x="59491" y="89979"/>
                </a:lnTo>
                <a:lnTo>
                  <a:pt x="89979" y="59491"/>
                </a:lnTo>
                <a:lnTo>
                  <a:pt x="125283" y="34535"/>
                </a:lnTo>
                <a:lnTo>
                  <a:pt x="164690" y="15825"/>
                </a:lnTo>
                <a:lnTo>
                  <a:pt x="207485" y="4075"/>
                </a:lnTo>
                <a:lnTo>
                  <a:pt x="252954" y="0"/>
                </a:lnTo>
                <a:lnTo>
                  <a:pt x="2144945" y="0"/>
                </a:lnTo>
                <a:lnTo>
                  <a:pt x="2194524" y="4905"/>
                </a:lnTo>
                <a:lnTo>
                  <a:pt x="2241747" y="19254"/>
                </a:lnTo>
                <a:lnTo>
                  <a:pt x="2285284" y="42499"/>
                </a:lnTo>
                <a:lnTo>
                  <a:pt x="2323811" y="74088"/>
                </a:lnTo>
                <a:lnTo>
                  <a:pt x="2355400" y="112615"/>
                </a:lnTo>
                <a:lnTo>
                  <a:pt x="2378644" y="156152"/>
                </a:lnTo>
                <a:lnTo>
                  <a:pt x="2392994" y="203375"/>
                </a:lnTo>
                <a:lnTo>
                  <a:pt x="2397899" y="252954"/>
                </a:lnTo>
                <a:lnTo>
                  <a:pt x="2397899" y="3435845"/>
                </a:lnTo>
                <a:lnTo>
                  <a:pt x="2393824" y="3481314"/>
                </a:lnTo>
                <a:lnTo>
                  <a:pt x="2382074" y="3524109"/>
                </a:lnTo>
                <a:lnTo>
                  <a:pt x="2363364" y="3563516"/>
                </a:lnTo>
                <a:lnTo>
                  <a:pt x="2338408" y="3598820"/>
                </a:lnTo>
                <a:lnTo>
                  <a:pt x="2307920" y="3629308"/>
                </a:lnTo>
                <a:lnTo>
                  <a:pt x="2272616" y="3654264"/>
                </a:lnTo>
                <a:lnTo>
                  <a:pt x="2233209" y="3672974"/>
                </a:lnTo>
                <a:lnTo>
                  <a:pt x="2190414" y="3684724"/>
                </a:lnTo>
                <a:lnTo>
                  <a:pt x="2144945" y="3688799"/>
                </a:lnTo>
                <a:close/>
              </a:path>
            </a:pathLst>
          </a:custGeom>
          <a:solidFill>
            <a:srgbClr val="3C05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73213" y="2772649"/>
            <a:ext cx="2398395" cy="3689350"/>
          </a:xfrm>
          <a:custGeom>
            <a:avLst/>
            <a:gdLst/>
            <a:ahLst/>
            <a:cxnLst/>
            <a:rect l="l" t="t" r="r" b="b"/>
            <a:pathLst>
              <a:path w="2398395" h="3689350">
                <a:moveTo>
                  <a:pt x="2144945" y="3688799"/>
                </a:moveTo>
                <a:lnTo>
                  <a:pt x="252954" y="3688799"/>
                </a:lnTo>
                <a:lnTo>
                  <a:pt x="207485" y="3684724"/>
                </a:lnTo>
                <a:lnTo>
                  <a:pt x="164690" y="3672974"/>
                </a:lnTo>
                <a:lnTo>
                  <a:pt x="125283" y="3654264"/>
                </a:lnTo>
                <a:lnTo>
                  <a:pt x="89979" y="3629308"/>
                </a:lnTo>
                <a:lnTo>
                  <a:pt x="59491" y="3598820"/>
                </a:lnTo>
                <a:lnTo>
                  <a:pt x="34535" y="3563516"/>
                </a:lnTo>
                <a:lnTo>
                  <a:pt x="15825" y="3524109"/>
                </a:lnTo>
                <a:lnTo>
                  <a:pt x="4075" y="3481314"/>
                </a:lnTo>
                <a:lnTo>
                  <a:pt x="0" y="3435845"/>
                </a:lnTo>
                <a:lnTo>
                  <a:pt x="0" y="252954"/>
                </a:lnTo>
                <a:lnTo>
                  <a:pt x="4075" y="207485"/>
                </a:lnTo>
                <a:lnTo>
                  <a:pt x="15825" y="164690"/>
                </a:lnTo>
                <a:lnTo>
                  <a:pt x="34535" y="125283"/>
                </a:lnTo>
                <a:lnTo>
                  <a:pt x="59491" y="89979"/>
                </a:lnTo>
                <a:lnTo>
                  <a:pt x="89979" y="59491"/>
                </a:lnTo>
                <a:lnTo>
                  <a:pt x="125283" y="34535"/>
                </a:lnTo>
                <a:lnTo>
                  <a:pt x="164690" y="15825"/>
                </a:lnTo>
                <a:lnTo>
                  <a:pt x="207485" y="4075"/>
                </a:lnTo>
                <a:lnTo>
                  <a:pt x="252954" y="0"/>
                </a:lnTo>
                <a:lnTo>
                  <a:pt x="2144945" y="0"/>
                </a:lnTo>
                <a:lnTo>
                  <a:pt x="2194524" y="4905"/>
                </a:lnTo>
                <a:lnTo>
                  <a:pt x="2241746" y="19255"/>
                </a:lnTo>
                <a:lnTo>
                  <a:pt x="2285284" y="42499"/>
                </a:lnTo>
                <a:lnTo>
                  <a:pt x="2323810" y="74088"/>
                </a:lnTo>
                <a:lnTo>
                  <a:pt x="2355400" y="112615"/>
                </a:lnTo>
                <a:lnTo>
                  <a:pt x="2378644" y="156152"/>
                </a:lnTo>
                <a:lnTo>
                  <a:pt x="2392994" y="203375"/>
                </a:lnTo>
                <a:lnTo>
                  <a:pt x="2397899" y="252954"/>
                </a:lnTo>
                <a:lnTo>
                  <a:pt x="2397899" y="3435845"/>
                </a:lnTo>
                <a:lnTo>
                  <a:pt x="2393824" y="3481314"/>
                </a:lnTo>
                <a:lnTo>
                  <a:pt x="2382074" y="3524109"/>
                </a:lnTo>
                <a:lnTo>
                  <a:pt x="2363364" y="3563516"/>
                </a:lnTo>
                <a:lnTo>
                  <a:pt x="2338408" y="3598820"/>
                </a:lnTo>
                <a:lnTo>
                  <a:pt x="2307920" y="3629308"/>
                </a:lnTo>
                <a:lnTo>
                  <a:pt x="2272616" y="3654264"/>
                </a:lnTo>
                <a:lnTo>
                  <a:pt x="2233209" y="3672974"/>
                </a:lnTo>
                <a:lnTo>
                  <a:pt x="2190414" y="3684724"/>
                </a:lnTo>
                <a:lnTo>
                  <a:pt x="2144945" y="3688799"/>
                </a:lnTo>
                <a:close/>
              </a:path>
            </a:pathLst>
          </a:custGeom>
          <a:solidFill>
            <a:srgbClr val="FA1F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55708" y="2772649"/>
            <a:ext cx="2398395" cy="3689350"/>
          </a:xfrm>
          <a:custGeom>
            <a:avLst/>
            <a:gdLst/>
            <a:ahLst/>
            <a:cxnLst/>
            <a:rect l="l" t="t" r="r" b="b"/>
            <a:pathLst>
              <a:path w="2398395" h="3689350">
                <a:moveTo>
                  <a:pt x="2144945" y="3688799"/>
                </a:moveTo>
                <a:lnTo>
                  <a:pt x="252954" y="3688799"/>
                </a:lnTo>
                <a:lnTo>
                  <a:pt x="207485" y="3684724"/>
                </a:lnTo>
                <a:lnTo>
                  <a:pt x="164690" y="3672974"/>
                </a:lnTo>
                <a:lnTo>
                  <a:pt x="125283" y="3654264"/>
                </a:lnTo>
                <a:lnTo>
                  <a:pt x="89979" y="3629308"/>
                </a:lnTo>
                <a:lnTo>
                  <a:pt x="59491" y="3598820"/>
                </a:lnTo>
                <a:lnTo>
                  <a:pt x="34535" y="3563516"/>
                </a:lnTo>
                <a:lnTo>
                  <a:pt x="15825" y="3524109"/>
                </a:lnTo>
                <a:lnTo>
                  <a:pt x="4075" y="3481314"/>
                </a:lnTo>
                <a:lnTo>
                  <a:pt x="0" y="3435845"/>
                </a:lnTo>
                <a:lnTo>
                  <a:pt x="0" y="252954"/>
                </a:lnTo>
                <a:lnTo>
                  <a:pt x="4075" y="207485"/>
                </a:lnTo>
                <a:lnTo>
                  <a:pt x="15825" y="164690"/>
                </a:lnTo>
                <a:lnTo>
                  <a:pt x="34535" y="125283"/>
                </a:lnTo>
                <a:lnTo>
                  <a:pt x="59491" y="89979"/>
                </a:lnTo>
                <a:lnTo>
                  <a:pt x="89979" y="59491"/>
                </a:lnTo>
                <a:lnTo>
                  <a:pt x="125283" y="34535"/>
                </a:lnTo>
                <a:lnTo>
                  <a:pt x="164690" y="15825"/>
                </a:lnTo>
                <a:lnTo>
                  <a:pt x="207485" y="4075"/>
                </a:lnTo>
                <a:lnTo>
                  <a:pt x="252954" y="0"/>
                </a:lnTo>
                <a:lnTo>
                  <a:pt x="2144945" y="0"/>
                </a:lnTo>
                <a:lnTo>
                  <a:pt x="2194525" y="4905"/>
                </a:lnTo>
                <a:lnTo>
                  <a:pt x="2241747" y="19254"/>
                </a:lnTo>
                <a:lnTo>
                  <a:pt x="2285284" y="42499"/>
                </a:lnTo>
                <a:lnTo>
                  <a:pt x="2323811" y="74088"/>
                </a:lnTo>
                <a:lnTo>
                  <a:pt x="2355400" y="112615"/>
                </a:lnTo>
                <a:lnTo>
                  <a:pt x="2378645" y="156152"/>
                </a:lnTo>
                <a:lnTo>
                  <a:pt x="2392994" y="203375"/>
                </a:lnTo>
                <a:lnTo>
                  <a:pt x="2397899" y="252954"/>
                </a:lnTo>
                <a:lnTo>
                  <a:pt x="2397899" y="3435845"/>
                </a:lnTo>
                <a:lnTo>
                  <a:pt x="2393824" y="3481314"/>
                </a:lnTo>
                <a:lnTo>
                  <a:pt x="2382074" y="3524109"/>
                </a:lnTo>
                <a:lnTo>
                  <a:pt x="2363364" y="3563516"/>
                </a:lnTo>
                <a:lnTo>
                  <a:pt x="2338408" y="3598820"/>
                </a:lnTo>
                <a:lnTo>
                  <a:pt x="2307920" y="3629308"/>
                </a:lnTo>
                <a:lnTo>
                  <a:pt x="2272616" y="3654264"/>
                </a:lnTo>
                <a:lnTo>
                  <a:pt x="2233209" y="3672974"/>
                </a:lnTo>
                <a:lnTo>
                  <a:pt x="2190414" y="3684724"/>
                </a:lnTo>
                <a:lnTo>
                  <a:pt x="2144945" y="3688799"/>
                </a:lnTo>
                <a:close/>
              </a:path>
            </a:pathLst>
          </a:custGeom>
          <a:solidFill>
            <a:srgbClr val="8D0A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916667" y="669382"/>
            <a:ext cx="30448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85" dirty="0">
                <a:solidFill>
                  <a:srgbClr val="000000"/>
                </a:solidFill>
              </a:rPr>
              <a:t>The</a:t>
            </a:r>
            <a:r>
              <a:rPr spc="-190" dirty="0">
                <a:solidFill>
                  <a:srgbClr val="000000"/>
                </a:solidFill>
              </a:rPr>
              <a:t> </a:t>
            </a:r>
            <a:r>
              <a:rPr spc="180" dirty="0">
                <a:solidFill>
                  <a:srgbClr val="000000"/>
                </a:solidFill>
              </a:rPr>
              <a:t>Agreement </a:t>
            </a:r>
            <a:r>
              <a:rPr spc="120" dirty="0">
                <a:solidFill>
                  <a:srgbClr val="C90F14"/>
                </a:solidFill>
              </a:rPr>
              <a:t>Structure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16681" y="2001973"/>
            <a:ext cx="4241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Two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agreements.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60" dirty="0">
                <a:latin typeface="Arial"/>
                <a:cs typeface="Arial"/>
              </a:rPr>
              <a:t>One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secondment.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Clear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roles,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65" dirty="0">
                <a:latin typeface="Arial"/>
                <a:cs typeface="Arial"/>
              </a:rPr>
              <a:t>defined </a:t>
            </a:r>
            <a:r>
              <a:rPr sz="1200" spc="60" dirty="0">
                <a:latin typeface="Arial"/>
                <a:cs typeface="Arial"/>
              </a:rPr>
              <a:t>terms,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130" dirty="0">
                <a:latin typeface="Arial"/>
                <a:cs typeface="Arial"/>
              </a:rPr>
              <a:t>and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shared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accountability.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60750" y="2971282"/>
            <a:ext cx="1926589" cy="294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 marR="255904">
              <a:lnSpc>
                <a:spcPct val="100000"/>
              </a:lnSpc>
              <a:spcBef>
                <a:spcPts val="100"/>
              </a:spcBef>
            </a:pPr>
            <a:r>
              <a:rPr sz="1400" b="1" spc="60" dirty="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19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45" dirty="0">
                <a:solidFill>
                  <a:srgbClr val="FFFFFF"/>
                </a:solidFill>
                <a:latin typeface="Arial"/>
                <a:cs typeface="Arial"/>
              </a:rPr>
              <a:t>Employee </a:t>
            </a:r>
            <a:r>
              <a:rPr sz="1400" b="1" spc="70" dirty="0">
                <a:solidFill>
                  <a:srgbClr val="FFFFFF"/>
                </a:solidFill>
                <a:latin typeface="Arial"/>
                <a:cs typeface="Arial"/>
              </a:rPr>
              <a:t>(Secondary </a:t>
            </a:r>
            <a:r>
              <a:rPr sz="1400" b="1" spc="90" dirty="0">
                <a:solidFill>
                  <a:srgbClr val="FFFFFF"/>
                </a:solidFill>
                <a:latin typeface="Arial"/>
                <a:cs typeface="Arial"/>
              </a:rPr>
              <a:t>Agreement)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14999"/>
              </a:lnSpc>
              <a:spcBef>
                <a:spcPts val="136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Two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six-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month </a:t>
            </a:r>
            <a:r>
              <a:rPr sz="1200" spc="90" dirty="0">
                <a:solidFill>
                  <a:srgbClr val="FFFFFF"/>
                </a:solidFill>
                <a:latin typeface="Arial"/>
                <a:cs typeface="Arial"/>
              </a:rPr>
              <a:t>agreements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Arial"/>
                <a:cs typeface="Arial"/>
              </a:rPr>
              <a:t>were </a:t>
            </a:r>
            <a:r>
              <a:rPr sz="1200" spc="75" dirty="0">
                <a:solidFill>
                  <a:srgbClr val="FFFFFF"/>
                </a:solidFill>
                <a:latin typeface="Arial"/>
                <a:cs typeface="Arial"/>
              </a:rPr>
              <a:t>separately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Arial"/>
                <a:cs typeface="Arial"/>
              </a:rPr>
              <a:t>signed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200" spc="11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selected </a:t>
            </a:r>
            <a:r>
              <a:rPr sz="1200" spc="80" dirty="0">
                <a:solidFill>
                  <a:srgbClr val="FFFFFF"/>
                </a:solidFill>
                <a:latin typeface="Arial"/>
                <a:cs typeface="Arial"/>
              </a:rPr>
              <a:t>telecommunications </a:t>
            </a: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engineers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Arial"/>
                <a:cs typeface="Arial"/>
              </a:rPr>
              <a:t>between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SMA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TRC,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without </a:t>
            </a:r>
            <a:r>
              <a:rPr sz="1200" spc="75" dirty="0">
                <a:solidFill>
                  <a:srgbClr val="FFFFFF"/>
                </a:solidFill>
                <a:latin typeface="Arial"/>
                <a:cs typeface="Arial"/>
              </a:rPr>
              <a:t>negatively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Arial"/>
                <a:cs typeface="Arial"/>
              </a:rPr>
              <a:t>affecting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1200" spc="70" dirty="0">
                <a:solidFill>
                  <a:srgbClr val="FFFFFF"/>
                </a:solidFill>
                <a:latin typeface="Arial"/>
                <a:cs typeface="Arial"/>
              </a:rPr>
              <a:t>substantive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employment contract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SMA.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8125" y="3784567"/>
            <a:ext cx="1910714" cy="170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Arial"/>
                <a:cs typeface="Arial"/>
              </a:rPr>
              <a:t>twelve-</a:t>
            </a:r>
            <a:r>
              <a:rPr sz="1200" spc="105" dirty="0">
                <a:solidFill>
                  <a:srgbClr val="FFFFFF"/>
                </a:solidFill>
                <a:latin typeface="Arial"/>
                <a:cs typeface="Arial"/>
              </a:rPr>
              <a:t>month agreement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Arial"/>
                <a:cs typeface="Arial"/>
              </a:rPr>
              <a:t>signed </a:t>
            </a:r>
            <a:r>
              <a:rPr sz="1200" spc="9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TRC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SMA 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secondment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95" dirty="0">
                <a:solidFill>
                  <a:srgbClr val="FFFFFF"/>
                </a:solidFill>
                <a:latin typeface="Arial"/>
                <a:cs typeface="Arial"/>
              </a:rPr>
              <a:t>two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Arial"/>
                <a:cs typeface="Arial"/>
              </a:rPr>
              <a:t>telecommunications </a:t>
            </a: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engineers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SMA, </a:t>
            </a:r>
            <a:r>
              <a:rPr sz="1200" spc="80" dirty="0">
                <a:solidFill>
                  <a:srgbClr val="FFFFFF"/>
                </a:solidFill>
                <a:latin typeface="Arial"/>
                <a:cs typeface="Arial"/>
              </a:rPr>
              <a:t>Jamaica,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TRC,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British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Virgin</a:t>
            </a:r>
            <a:r>
              <a:rPr sz="1200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Island.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8024" y="2894782"/>
            <a:ext cx="167703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60" dirty="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sz="1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6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19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Employers </a:t>
            </a:r>
            <a:r>
              <a:rPr sz="1400" b="1" spc="60" dirty="0">
                <a:solidFill>
                  <a:srgbClr val="FFFFFF"/>
                </a:solidFill>
                <a:latin typeface="Arial"/>
                <a:cs typeface="Arial"/>
              </a:rPr>
              <a:t>(Principal </a:t>
            </a:r>
            <a:r>
              <a:rPr sz="1400" b="1" spc="90" dirty="0">
                <a:solidFill>
                  <a:srgbClr val="FFFFFF"/>
                </a:solidFill>
                <a:latin typeface="Arial"/>
                <a:cs typeface="Arial"/>
              </a:rPr>
              <a:t>Agreement)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20600" y="2928232"/>
            <a:ext cx="16960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50" dirty="0">
                <a:solidFill>
                  <a:srgbClr val="FFFFFF"/>
                </a:solidFill>
                <a:latin typeface="Arial"/>
                <a:cs typeface="Arial"/>
              </a:rPr>
              <a:t>Schedules</a:t>
            </a: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114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63375" y="3541197"/>
            <a:ext cx="2153285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technical</a:t>
            </a:r>
            <a:r>
              <a:rPr sz="12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Terms</a:t>
            </a:r>
            <a:r>
              <a:rPr sz="12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Arial"/>
                <a:cs typeface="Arial"/>
              </a:rPr>
              <a:t>of Reference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Arial"/>
                <a:cs typeface="Arial"/>
              </a:rPr>
              <a:t>Workplan </a:t>
            </a:r>
            <a:r>
              <a:rPr sz="1200" spc="110" dirty="0">
                <a:solidFill>
                  <a:srgbClr val="FFFFFF"/>
                </a:solidFill>
                <a:latin typeface="Arial"/>
                <a:cs typeface="Arial"/>
              </a:rPr>
              <a:t>attached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sz="1200" spc="105" dirty="0">
                <a:solidFill>
                  <a:srgbClr val="FFFFFF"/>
                </a:solidFill>
                <a:latin typeface="Arial"/>
                <a:cs typeface="Arial"/>
              </a:rPr>
              <a:t>agreement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Arial"/>
                <a:cs typeface="Arial"/>
              </a:rPr>
              <a:t>outline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55" dirty="0">
                <a:solidFill>
                  <a:srgbClr val="FFFFFF"/>
                </a:solidFill>
                <a:latin typeface="Arial"/>
                <a:cs typeface="Arial"/>
              </a:rPr>
              <a:t>Secondee’s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Arial"/>
                <a:cs typeface="Arial"/>
              </a:rPr>
              <a:t>RF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Arial"/>
                <a:cs typeface="Arial"/>
              </a:rPr>
              <a:t>technician 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activities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1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Arial"/>
                <a:cs typeface="Arial"/>
              </a:rPr>
              <a:t>carried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out </a:t>
            </a:r>
            <a:r>
              <a:rPr sz="1200" spc="9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Arial"/>
                <a:cs typeface="Arial"/>
              </a:rPr>
              <a:t>telecommunications </a:t>
            </a: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engineers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Arial"/>
                <a:cs typeface="Arial"/>
              </a:rPr>
              <a:t>monitoring </a:t>
            </a: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engineers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period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Arial"/>
                <a:cs typeface="Arial"/>
              </a:rPr>
              <a:t>assignment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TRC.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0024" y="5950525"/>
            <a:ext cx="347929" cy="3696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17975" y="5973437"/>
            <a:ext cx="304799" cy="32384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47575" y="5982975"/>
            <a:ext cx="304799" cy="3047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49975" y="748022"/>
            <a:ext cx="27571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70" dirty="0">
                <a:solidFill>
                  <a:srgbClr val="000000"/>
                </a:solidFill>
              </a:rPr>
              <a:t>Peter's</a:t>
            </a:r>
            <a:r>
              <a:rPr spc="-200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000000"/>
                </a:solidFill>
              </a:rPr>
              <a:t>Arrival </a:t>
            </a:r>
            <a:r>
              <a:rPr spc="105" dirty="0">
                <a:solidFill>
                  <a:srgbClr val="C90F14"/>
                </a:solidFill>
              </a:rPr>
              <a:t>in</a:t>
            </a:r>
            <a:r>
              <a:rPr spc="-200" dirty="0">
                <a:solidFill>
                  <a:srgbClr val="C90F14"/>
                </a:solidFill>
              </a:rPr>
              <a:t> </a:t>
            </a:r>
            <a:r>
              <a:rPr spc="195" dirty="0">
                <a:solidFill>
                  <a:srgbClr val="C90F14"/>
                </a:solidFill>
              </a:rPr>
              <a:t>the</a:t>
            </a:r>
            <a:r>
              <a:rPr spc="-200" dirty="0">
                <a:solidFill>
                  <a:srgbClr val="C90F14"/>
                </a:solidFill>
              </a:rPr>
              <a:t> </a:t>
            </a:r>
            <a:r>
              <a:rPr spc="-25" dirty="0">
                <a:solidFill>
                  <a:srgbClr val="C90F14"/>
                </a:solidFill>
              </a:rPr>
              <a:t>BVI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9975" y="2168158"/>
            <a:ext cx="6304280" cy="715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10" dirty="0">
                <a:latin typeface="Arial"/>
                <a:cs typeface="Arial"/>
              </a:rPr>
              <a:t>Mr.</a:t>
            </a:r>
            <a:r>
              <a:rPr sz="1300" spc="85" dirty="0">
                <a:latin typeface="Arial"/>
                <a:cs typeface="Arial"/>
              </a:rPr>
              <a:t> </a:t>
            </a:r>
            <a:r>
              <a:rPr sz="1300" spc="10" dirty="0">
                <a:latin typeface="Arial"/>
                <a:cs typeface="Arial"/>
              </a:rPr>
              <a:t>Peter</a:t>
            </a:r>
            <a:r>
              <a:rPr sz="1300" spc="85" dirty="0">
                <a:latin typeface="Arial"/>
                <a:cs typeface="Arial"/>
              </a:rPr>
              <a:t> </a:t>
            </a:r>
            <a:r>
              <a:rPr sz="1300" spc="10" dirty="0">
                <a:latin typeface="Arial"/>
                <a:cs typeface="Arial"/>
              </a:rPr>
              <a:t>Bartley,</a:t>
            </a:r>
            <a:r>
              <a:rPr sz="1300" spc="85" dirty="0">
                <a:latin typeface="Arial"/>
                <a:cs typeface="Arial"/>
              </a:rPr>
              <a:t> </a:t>
            </a:r>
            <a:r>
              <a:rPr sz="1300" spc="90" dirty="0">
                <a:latin typeface="Arial"/>
                <a:cs typeface="Arial"/>
              </a:rPr>
              <a:t>Telecommunications</a:t>
            </a:r>
            <a:r>
              <a:rPr sz="1300" spc="85" dirty="0">
                <a:latin typeface="Arial"/>
                <a:cs typeface="Arial"/>
              </a:rPr>
              <a:t> </a:t>
            </a:r>
            <a:r>
              <a:rPr sz="1300" spc="10" dirty="0">
                <a:latin typeface="Arial"/>
                <a:cs typeface="Arial"/>
              </a:rPr>
              <a:t>Engineer</a:t>
            </a:r>
            <a:r>
              <a:rPr sz="1300" spc="85" dirty="0">
                <a:latin typeface="Arial"/>
                <a:cs typeface="Arial"/>
              </a:rPr>
              <a:t> (Monitoring</a:t>
            </a:r>
            <a:r>
              <a:rPr sz="1300" spc="90" dirty="0">
                <a:latin typeface="Arial"/>
                <a:cs typeface="Arial"/>
              </a:rPr>
              <a:t> </a:t>
            </a:r>
            <a:r>
              <a:rPr sz="1300" spc="135" dirty="0">
                <a:latin typeface="Arial"/>
                <a:cs typeface="Arial"/>
              </a:rPr>
              <a:t>and</a:t>
            </a:r>
            <a:r>
              <a:rPr sz="1300" spc="85" dirty="0">
                <a:latin typeface="Arial"/>
                <a:cs typeface="Arial"/>
              </a:rPr>
              <a:t> </a:t>
            </a:r>
            <a:r>
              <a:rPr sz="1300" spc="55" dirty="0">
                <a:latin typeface="Arial"/>
                <a:cs typeface="Arial"/>
              </a:rPr>
              <a:t>Inspection), </a:t>
            </a:r>
            <a:r>
              <a:rPr sz="1300" spc="75" dirty="0">
                <a:latin typeface="Arial"/>
                <a:cs typeface="Arial"/>
              </a:rPr>
              <a:t>arrived</a:t>
            </a:r>
            <a:r>
              <a:rPr sz="1300" spc="-10" dirty="0">
                <a:latin typeface="Arial"/>
                <a:cs typeface="Arial"/>
              </a:rPr>
              <a:t> </a:t>
            </a:r>
            <a:r>
              <a:rPr sz="1300" spc="65" dirty="0">
                <a:latin typeface="Arial"/>
                <a:cs typeface="Arial"/>
              </a:rPr>
              <a:t>in</a:t>
            </a:r>
            <a:r>
              <a:rPr sz="1300" spc="-10" dirty="0">
                <a:latin typeface="Arial"/>
                <a:cs typeface="Arial"/>
              </a:rPr>
              <a:t> </a:t>
            </a:r>
            <a:r>
              <a:rPr sz="1300" spc="95" dirty="0">
                <a:latin typeface="Arial"/>
                <a:cs typeface="Arial"/>
              </a:rPr>
              <a:t>the</a:t>
            </a:r>
            <a:r>
              <a:rPr sz="1300" spc="-5" dirty="0">
                <a:latin typeface="Arial"/>
                <a:cs typeface="Arial"/>
              </a:rPr>
              <a:t> </a:t>
            </a:r>
            <a:r>
              <a:rPr sz="1300" spc="-20" dirty="0">
                <a:latin typeface="Arial"/>
                <a:cs typeface="Arial"/>
              </a:rPr>
              <a:t>BVI</a:t>
            </a:r>
            <a:r>
              <a:rPr sz="1300" spc="-10" dirty="0">
                <a:latin typeface="Arial"/>
                <a:cs typeface="Arial"/>
              </a:rPr>
              <a:t> </a:t>
            </a:r>
            <a:r>
              <a:rPr sz="1300" spc="100" dirty="0">
                <a:latin typeface="Arial"/>
                <a:cs typeface="Arial"/>
              </a:rPr>
              <a:t>on</a:t>
            </a:r>
            <a:r>
              <a:rPr sz="1300" spc="-5" dirty="0">
                <a:latin typeface="Arial"/>
                <a:cs typeface="Arial"/>
              </a:rPr>
              <a:t> </a:t>
            </a:r>
            <a:r>
              <a:rPr sz="1300" spc="50" dirty="0">
                <a:latin typeface="Arial"/>
                <a:cs typeface="Arial"/>
              </a:rPr>
              <a:t>Sunday,</a:t>
            </a:r>
            <a:r>
              <a:rPr sz="1300" spc="-10" dirty="0">
                <a:latin typeface="Arial"/>
                <a:cs typeface="Arial"/>
              </a:rPr>
              <a:t> </a:t>
            </a:r>
            <a:r>
              <a:rPr sz="1300" spc="85" dirty="0">
                <a:latin typeface="Arial"/>
                <a:cs typeface="Arial"/>
              </a:rPr>
              <a:t>October</a:t>
            </a:r>
            <a:r>
              <a:rPr sz="1300" spc="-5" dirty="0">
                <a:latin typeface="Arial"/>
                <a:cs typeface="Arial"/>
              </a:rPr>
              <a:t> </a:t>
            </a:r>
            <a:r>
              <a:rPr sz="1300" spc="-140" dirty="0">
                <a:latin typeface="Arial"/>
                <a:cs typeface="Arial"/>
              </a:rPr>
              <a:t>12,</a:t>
            </a:r>
            <a:r>
              <a:rPr sz="1300" spc="-10" dirty="0">
                <a:latin typeface="Arial"/>
                <a:cs typeface="Arial"/>
              </a:rPr>
              <a:t> 2025.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1300" dirty="0">
                <a:latin typeface="Arial"/>
                <a:cs typeface="Arial"/>
              </a:rPr>
              <a:t>Peter</a:t>
            </a:r>
            <a:r>
              <a:rPr sz="1300" spc="5" dirty="0">
                <a:latin typeface="Arial"/>
                <a:cs typeface="Arial"/>
              </a:rPr>
              <a:t> </a:t>
            </a:r>
            <a:r>
              <a:rPr sz="1300" spc="100" dirty="0">
                <a:latin typeface="Arial"/>
                <a:cs typeface="Arial"/>
              </a:rPr>
              <a:t>was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110" dirty="0">
                <a:latin typeface="Arial"/>
                <a:cs typeface="Arial"/>
              </a:rPr>
              <a:t>warmly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114" dirty="0">
                <a:latin typeface="Arial"/>
                <a:cs typeface="Arial"/>
              </a:rPr>
              <a:t>welcomed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135" dirty="0">
                <a:latin typeface="Arial"/>
                <a:cs typeface="Arial"/>
              </a:rPr>
              <a:t>and</a:t>
            </a:r>
            <a:r>
              <a:rPr sz="1300" spc="5" dirty="0">
                <a:latin typeface="Arial"/>
                <a:cs typeface="Arial"/>
              </a:rPr>
              <a:t> </a:t>
            </a:r>
            <a:r>
              <a:rPr sz="1300" spc="110" dirty="0">
                <a:latin typeface="Arial"/>
                <a:cs typeface="Arial"/>
              </a:rPr>
              <a:t>cared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70" dirty="0">
                <a:latin typeface="Arial"/>
                <a:cs typeface="Arial"/>
              </a:rPr>
              <a:t>for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114" dirty="0">
                <a:latin typeface="Arial"/>
                <a:cs typeface="Arial"/>
              </a:rPr>
              <a:t>by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95" dirty="0">
                <a:latin typeface="Arial"/>
                <a:cs typeface="Arial"/>
              </a:rPr>
              <a:t>the</a:t>
            </a:r>
            <a:r>
              <a:rPr sz="1300" spc="5" dirty="0">
                <a:latin typeface="Arial"/>
                <a:cs typeface="Arial"/>
              </a:rPr>
              <a:t> </a:t>
            </a:r>
            <a:r>
              <a:rPr sz="1300" spc="-65" dirty="0">
                <a:latin typeface="Arial"/>
                <a:cs typeface="Arial"/>
              </a:rPr>
              <a:t>TRC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85" dirty="0">
                <a:latin typeface="Arial"/>
                <a:cs typeface="Arial"/>
              </a:rPr>
              <a:t>team: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2675" y="3318737"/>
            <a:ext cx="3143885" cy="2767965"/>
          </a:xfrm>
          <a:custGeom>
            <a:avLst/>
            <a:gdLst/>
            <a:ahLst/>
            <a:cxnLst/>
            <a:rect l="l" t="t" r="r" b="b"/>
            <a:pathLst>
              <a:path w="3143885" h="2767965">
                <a:moveTo>
                  <a:pt x="2975671" y="2767799"/>
                </a:moveTo>
                <a:lnTo>
                  <a:pt x="167728" y="2767799"/>
                </a:lnTo>
                <a:lnTo>
                  <a:pt x="123139" y="2761808"/>
                </a:lnTo>
                <a:lnTo>
                  <a:pt x="83072" y="2744900"/>
                </a:lnTo>
                <a:lnTo>
                  <a:pt x="49126" y="2718673"/>
                </a:lnTo>
                <a:lnTo>
                  <a:pt x="22899" y="2684727"/>
                </a:lnTo>
                <a:lnTo>
                  <a:pt x="5991" y="2644660"/>
                </a:lnTo>
                <a:lnTo>
                  <a:pt x="0" y="2600071"/>
                </a:lnTo>
                <a:lnTo>
                  <a:pt x="0" y="167728"/>
                </a:lnTo>
                <a:lnTo>
                  <a:pt x="5991" y="123139"/>
                </a:lnTo>
                <a:lnTo>
                  <a:pt x="22899" y="83072"/>
                </a:lnTo>
                <a:lnTo>
                  <a:pt x="49126" y="49126"/>
                </a:lnTo>
                <a:lnTo>
                  <a:pt x="83072" y="22899"/>
                </a:lnTo>
                <a:lnTo>
                  <a:pt x="123139" y="5991"/>
                </a:lnTo>
                <a:lnTo>
                  <a:pt x="167728" y="0"/>
                </a:lnTo>
                <a:lnTo>
                  <a:pt x="2975671" y="0"/>
                </a:lnTo>
                <a:lnTo>
                  <a:pt x="3039858" y="12767"/>
                </a:lnTo>
                <a:lnTo>
                  <a:pt x="3094273" y="49126"/>
                </a:lnTo>
                <a:lnTo>
                  <a:pt x="3130632" y="103541"/>
                </a:lnTo>
                <a:lnTo>
                  <a:pt x="3143399" y="167728"/>
                </a:lnTo>
                <a:lnTo>
                  <a:pt x="3143399" y="2600071"/>
                </a:lnTo>
                <a:lnTo>
                  <a:pt x="3137408" y="2644660"/>
                </a:lnTo>
                <a:lnTo>
                  <a:pt x="3120500" y="2684727"/>
                </a:lnTo>
                <a:lnTo>
                  <a:pt x="3094273" y="2718673"/>
                </a:lnTo>
                <a:lnTo>
                  <a:pt x="3060327" y="2744900"/>
                </a:lnTo>
                <a:lnTo>
                  <a:pt x="3020260" y="2761808"/>
                </a:lnTo>
                <a:lnTo>
                  <a:pt x="2975671" y="2767799"/>
                </a:lnTo>
                <a:close/>
              </a:path>
            </a:pathLst>
          </a:custGeom>
          <a:solidFill>
            <a:srgbClr val="3C05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96424" y="3318737"/>
            <a:ext cx="3143885" cy="2767965"/>
          </a:xfrm>
          <a:custGeom>
            <a:avLst/>
            <a:gdLst/>
            <a:ahLst/>
            <a:cxnLst/>
            <a:rect l="l" t="t" r="r" b="b"/>
            <a:pathLst>
              <a:path w="3143884" h="2767965">
                <a:moveTo>
                  <a:pt x="2975670" y="2767799"/>
                </a:moveTo>
                <a:lnTo>
                  <a:pt x="167728" y="2767799"/>
                </a:lnTo>
                <a:lnTo>
                  <a:pt x="123139" y="2761808"/>
                </a:lnTo>
                <a:lnTo>
                  <a:pt x="83072" y="2744900"/>
                </a:lnTo>
                <a:lnTo>
                  <a:pt x="49126" y="2718673"/>
                </a:lnTo>
                <a:lnTo>
                  <a:pt x="22899" y="2684727"/>
                </a:lnTo>
                <a:lnTo>
                  <a:pt x="5991" y="2644660"/>
                </a:lnTo>
                <a:lnTo>
                  <a:pt x="0" y="2600071"/>
                </a:lnTo>
                <a:lnTo>
                  <a:pt x="0" y="167728"/>
                </a:lnTo>
                <a:lnTo>
                  <a:pt x="5991" y="123139"/>
                </a:lnTo>
                <a:lnTo>
                  <a:pt x="22899" y="83072"/>
                </a:lnTo>
                <a:lnTo>
                  <a:pt x="49126" y="49126"/>
                </a:lnTo>
                <a:lnTo>
                  <a:pt x="83072" y="22899"/>
                </a:lnTo>
                <a:lnTo>
                  <a:pt x="123139" y="5991"/>
                </a:lnTo>
                <a:lnTo>
                  <a:pt x="167728" y="0"/>
                </a:lnTo>
                <a:lnTo>
                  <a:pt x="2975670" y="0"/>
                </a:lnTo>
                <a:lnTo>
                  <a:pt x="3039858" y="12767"/>
                </a:lnTo>
                <a:lnTo>
                  <a:pt x="3094273" y="49126"/>
                </a:lnTo>
                <a:lnTo>
                  <a:pt x="3130632" y="103541"/>
                </a:lnTo>
                <a:lnTo>
                  <a:pt x="3143399" y="167728"/>
                </a:lnTo>
                <a:lnTo>
                  <a:pt x="3143399" y="2600071"/>
                </a:lnTo>
                <a:lnTo>
                  <a:pt x="3137408" y="2644660"/>
                </a:lnTo>
                <a:lnTo>
                  <a:pt x="3120500" y="2684727"/>
                </a:lnTo>
                <a:lnTo>
                  <a:pt x="3094273" y="2718673"/>
                </a:lnTo>
                <a:lnTo>
                  <a:pt x="3060327" y="2744900"/>
                </a:lnTo>
                <a:lnTo>
                  <a:pt x="3020260" y="2761808"/>
                </a:lnTo>
                <a:lnTo>
                  <a:pt x="2975670" y="2767799"/>
                </a:lnTo>
                <a:close/>
              </a:path>
            </a:pathLst>
          </a:custGeom>
          <a:solidFill>
            <a:srgbClr val="8D0A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0475" y="3403325"/>
            <a:ext cx="2527935" cy="185547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1800" b="1" spc="120" dirty="0">
                <a:solidFill>
                  <a:srgbClr val="FA1F1B"/>
                </a:solidFill>
                <a:latin typeface="Arial"/>
                <a:cs typeface="Arial"/>
              </a:rPr>
              <a:t>Welcome</a:t>
            </a:r>
            <a:r>
              <a:rPr sz="1800" b="1" spc="-95" dirty="0">
                <a:solidFill>
                  <a:srgbClr val="FA1F1B"/>
                </a:solidFill>
                <a:latin typeface="Arial"/>
                <a:cs typeface="Arial"/>
              </a:rPr>
              <a:t> </a:t>
            </a:r>
            <a:r>
              <a:rPr sz="1800" b="1" spc="120" dirty="0">
                <a:solidFill>
                  <a:srgbClr val="FA1F1B"/>
                </a:solidFill>
                <a:latin typeface="Arial"/>
                <a:cs typeface="Arial"/>
              </a:rPr>
              <a:t>Team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100"/>
              </a:spcBef>
            </a:pPr>
            <a:r>
              <a:rPr sz="2400" b="1" spc="70" dirty="0">
                <a:solidFill>
                  <a:srgbClr val="FFFFFF"/>
                </a:solidFill>
                <a:latin typeface="Arial"/>
                <a:cs typeface="Arial"/>
              </a:rPr>
              <a:t>Mrs.</a:t>
            </a:r>
            <a:r>
              <a:rPr sz="24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65" dirty="0">
                <a:solidFill>
                  <a:srgbClr val="FFFFFF"/>
                </a:solidFill>
                <a:latin typeface="Arial"/>
                <a:cs typeface="Arial"/>
              </a:rPr>
              <a:t>Denise </a:t>
            </a:r>
            <a:r>
              <a:rPr sz="2400" b="1" spc="130" dirty="0">
                <a:solidFill>
                  <a:srgbClr val="FFFFFF"/>
                </a:solidFill>
                <a:latin typeface="Arial"/>
                <a:cs typeface="Arial"/>
              </a:rPr>
              <a:t>Stoutt-</a:t>
            </a:r>
            <a:r>
              <a:rPr sz="2400" b="1" spc="155" dirty="0">
                <a:solidFill>
                  <a:srgbClr val="FFFFFF"/>
                </a:solidFill>
                <a:latin typeface="Arial"/>
                <a:cs typeface="Arial"/>
              </a:rPr>
              <a:t>Johnney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00" spc="105" dirty="0">
                <a:solidFill>
                  <a:srgbClr val="E0E0E0"/>
                </a:solidFill>
                <a:latin typeface="Arial"/>
                <a:cs typeface="Arial"/>
              </a:rPr>
              <a:t>Human</a:t>
            </a:r>
            <a:r>
              <a:rPr sz="1300" spc="165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E0E0E0"/>
                </a:solidFill>
                <a:latin typeface="Arial"/>
                <a:cs typeface="Arial"/>
              </a:rPr>
              <a:t>Resources</a:t>
            </a:r>
            <a:r>
              <a:rPr sz="1300" spc="17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300" spc="90" dirty="0">
                <a:solidFill>
                  <a:srgbClr val="E0E0E0"/>
                </a:solidFill>
                <a:latin typeface="Arial"/>
                <a:cs typeface="Arial"/>
              </a:rPr>
              <a:t>Manager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74225" y="3403325"/>
            <a:ext cx="2703830" cy="185547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1800" b="1" spc="130" dirty="0">
                <a:solidFill>
                  <a:srgbClr val="FA1F1B"/>
                </a:solidFill>
                <a:latin typeface="Arial"/>
                <a:cs typeface="Arial"/>
              </a:rPr>
              <a:t>Department</a:t>
            </a:r>
            <a:r>
              <a:rPr sz="1800" b="1" spc="-120" dirty="0">
                <a:solidFill>
                  <a:srgbClr val="FA1F1B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FA1F1B"/>
                </a:solidFill>
                <a:latin typeface="Arial"/>
                <a:cs typeface="Arial"/>
              </a:rPr>
              <a:t>Lead</a:t>
            </a:r>
            <a:endParaRPr sz="1800">
              <a:latin typeface="Arial"/>
              <a:cs typeface="Arial"/>
            </a:endParaRPr>
          </a:p>
          <a:p>
            <a:pPr marL="12700" marR="847090">
              <a:lnSpc>
                <a:spcPct val="100000"/>
              </a:lnSpc>
              <a:spcBef>
                <a:spcPts val="1100"/>
              </a:spcBef>
            </a:pPr>
            <a:r>
              <a:rPr sz="2400" b="1" spc="95" dirty="0">
                <a:solidFill>
                  <a:srgbClr val="FFFFFF"/>
                </a:solidFill>
                <a:latin typeface="Arial"/>
                <a:cs typeface="Arial"/>
              </a:rPr>
              <a:t>Mr.</a:t>
            </a:r>
            <a:r>
              <a:rPr sz="24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80" dirty="0">
                <a:solidFill>
                  <a:srgbClr val="FFFFFF"/>
                </a:solidFill>
                <a:latin typeface="Arial"/>
                <a:cs typeface="Arial"/>
              </a:rPr>
              <a:t>Gregory </a:t>
            </a:r>
            <a:r>
              <a:rPr sz="2400" b="1" spc="55" dirty="0">
                <a:solidFill>
                  <a:srgbClr val="FFFFFF"/>
                </a:solidFill>
                <a:latin typeface="Arial"/>
                <a:cs typeface="Arial"/>
              </a:rPr>
              <a:t>Nelson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00" spc="75" dirty="0">
                <a:solidFill>
                  <a:srgbClr val="E0E0E0"/>
                </a:solidFill>
                <a:latin typeface="Arial"/>
                <a:cs typeface="Arial"/>
              </a:rPr>
              <a:t>Manager,</a:t>
            </a:r>
            <a:r>
              <a:rPr sz="1300" spc="-5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300" spc="95" dirty="0">
                <a:solidFill>
                  <a:srgbClr val="E0E0E0"/>
                </a:solidFill>
                <a:latin typeface="Arial"/>
                <a:cs typeface="Arial"/>
              </a:rPr>
              <a:t>Spectrum</a:t>
            </a:r>
            <a:r>
              <a:rPr sz="13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300" spc="90" dirty="0">
                <a:solidFill>
                  <a:srgbClr val="E0E0E0"/>
                </a:solidFill>
                <a:latin typeface="Arial"/>
                <a:cs typeface="Arial"/>
              </a:rPr>
              <a:t>Department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0475" y="5553892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0" dirty="0">
                <a:solidFill>
                  <a:srgbClr val="FA1F1B"/>
                </a:solidFill>
                <a:latin typeface="Arial"/>
                <a:cs typeface="Arial"/>
              </a:rPr>
              <a:t>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74225" y="5553892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0" dirty="0">
                <a:solidFill>
                  <a:srgbClr val="FA1F1B"/>
                </a:solidFill>
                <a:latin typeface="Arial"/>
                <a:cs typeface="Arial"/>
              </a:rPr>
              <a:t>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364407-B899-08A3-66DC-ADA07C0D6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130" y="0"/>
            <a:ext cx="38538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892800" y="649335"/>
            <a:ext cx="52806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>
                <a:solidFill>
                  <a:srgbClr val="000000"/>
                </a:solidFill>
              </a:rPr>
              <a:t>Key</a:t>
            </a:r>
            <a:r>
              <a:rPr spc="-185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Performance</a:t>
            </a:r>
            <a:r>
              <a:rPr spc="-185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C90F14"/>
                </a:solidFill>
              </a:rPr>
              <a:t>Indicator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26150" y="1857861"/>
            <a:ext cx="11294745" cy="4518660"/>
            <a:chOff x="326150" y="1857861"/>
            <a:chExt cx="11294745" cy="45186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150" y="1857861"/>
              <a:ext cx="5397599" cy="45185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05500" y="1904999"/>
              <a:ext cx="5715000" cy="857885"/>
            </a:xfrm>
            <a:custGeom>
              <a:avLst/>
              <a:gdLst/>
              <a:ahLst/>
              <a:cxnLst/>
              <a:rect l="l" t="t" r="r" b="b"/>
              <a:pathLst>
                <a:path w="5715000" h="857885">
                  <a:moveTo>
                    <a:pt x="5572105" y="857399"/>
                  </a:moveTo>
                  <a:lnTo>
                    <a:pt x="142894" y="857399"/>
                  </a:lnTo>
                  <a:lnTo>
                    <a:pt x="97728" y="850115"/>
                  </a:lnTo>
                  <a:lnTo>
                    <a:pt x="58502" y="829829"/>
                  </a:lnTo>
                  <a:lnTo>
                    <a:pt x="27570" y="798897"/>
                  </a:lnTo>
                  <a:lnTo>
                    <a:pt x="7284" y="759671"/>
                  </a:lnTo>
                  <a:lnTo>
                    <a:pt x="0" y="714505"/>
                  </a:lnTo>
                  <a:lnTo>
                    <a:pt x="0" y="142894"/>
                  </a:lnTo>
                  <a:lnTo>
                    <a:pt x="7284" y="97728"/>
                  </a:lnTo>
                  <a:lnTo>
                    <a:pt x="27570" y="58502"/>
                  </a:lnTo>
                  <a:lnTo>
                    <a:pt x="58502" y="27570"/>
                  </a:lnTo>
                  <a:lnTo>
                    <a:pt x="97728" y="7284"/>
                  </a:lnTo>
                  <a:lnTo>
                    <a:pt x="142894" y="0"/>
                  </a:lnTo>
                  <a:lnTo>
                    <a:pt x="5572105" y="0"/>
                  </a:lnTo>
                  <a:lnTo>
                    <a:pt x="5626789" y="10877"/>
                  </a:lnTo>
                  <a:lnTo>
                    <a:pt x="5673146" y="41852"/>
                  </a:lnTo>
                  <a:lnTo>
                    <a:pt x="5704122" y="88210"/>
                  </a:lnTo>
                  <a:lnTo>
                    <a:pt x="5714999" y="142894"/>
                  </a:lnTo>
                  <a:lnTo>
                    <a:pt x="5714999" y="714505"/>
                  </a:lnTo>
                  <a:lnTo>
                    <a:pt x="5707715" y="759671"/>
                  </a:lnTo>
                  <a:lnTo>
                    <a:pt x="5687429" y="798897"/>
                  </a:lnTo>
                  <a:lnTo>
                    <a:pt x="5656497" y="829829"/>
                  </a:lnTo>
                  <a:lnTo>
                    <a:pt x="5617271" y="850115"/>
                  </a:lnTo>
                  <a:lnTo>
                    <a:pt x="5572105" y="857399"/>
                  </a:lnTo>
                  <a:close/>
                </a:path>
              </a:pathLst>
            </a:custGeom>
            <a:solidFill>
              <a:srgbClr val="4604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158813" y="2127832"/>
            <a:ext cx="3511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50050" y="2104338"/>
            <a:ext cx="3808729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110" dirty="0">
                <a:solidFill>
                  <a:srgbClr val="FFFFFF"/>
                </a:solidFill>
                <a:latin typeface="Arial"/>
                <a:cs typeface="Arial"/>
              </a:rPr>
              <a:t>Temporary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35" dirty="0">
                <a:solidFill>
                  <a:srgbClr val="FFFFFF"/>
                </a:solidFill>
                <a:latin typeface="Arial"/>
                <a:cs typeface="Arial"/>
              </a:rPr>
              <a:t>deployment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strengthens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TRC’s </a:t>
            </a:r>
            <a:r>
              <a:rPr sz="1400" spc="125" dirty="0">
                <a:solidFill>
                  <a:srgbClr val="FFFFFF"/>
                </a:solidFill>
                <a:latin typeface="Arial"/>
                <a:cs typeface="Arial"/>
              </a:rPr>
              <a:t>spectrum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60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20" dirty="0">
                <a:solidFill>
                  <a:srgbClr val="FFFFFF"/>
                </a:solidFill>
                <a:latin typeface="Arial"/>
                <a:cs typeface="Arial"/>
              </a:rPr>
              <a:t>capacity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05500" y="2905125"/>
            <a:ext cx="5715000" cy="857885"/>
          </a:xfrm>
          <a:custGeom>
            <a:avLst/>
            <a:gdLst/>
            <a:ahLst/>
            <a:cxnLst/>
            <a:rect l="l" t="t" r="r" b="b"/>
            <a:pathLst>
              <a:path w="5715000" h="857885">
                <a:moveTo>
                  <a:pt x="5572105" y="857399"/>
                </a:moveTo>
                <a:lnTo>
                  <a:pt x="142894" y="857399"/>
                </a:lnTo>
                <a:lnTo>
                  <a:pt x="97728" y="850115"/>
                </a:lnTo>
                <a:lnTo>
                  <a:pt x="58502" y="829829"/>
                </a:lnTo>
                <a:lnTo>
                  <a:pt x="27570" y="798897"/>
                </a:lnTo>
                <a:lnTo>
                  <a:pt x="7284" y="759671"/>
                </a:lnTo>
                <a:lnTo>
                  <a:pt x="0" y="714505"/>
                </a:lnTo>
                <a:lnTo>
                  <a:pt x="0" y="142894"/>
                </a:lnTo>
                <a:lnTo>
                  <a:pt x="7284" y="97728"/>
                </a:lnTo>
                <a:lnTo>
                  <a:pt x="27570" y="58502"/>
                </a:lnTo>
                <a:lnTo>
                  <a:pt x="58502" y="27570"/>
                </a:lnTo>
                <a:lnTo>
                  <a:pt x="97728" y="7284"/>
                </a:lnTo>
                <a:lnTo>
                  <a:pt x="142894" y="0"/>
                </a:lnTo>
                <a:lnTo>
                  <a:pt x="5572105" y="0"/>
                </a:lnTo>
                <a:lnTo>
                  <a:pt x="5626789" y="10877"/>
                </a:lnTo>
                <a:lnTo>
                  <a:pt x="5673146" y="41852"/>
                </a:lnTo>
                <a:lnTo>
                  <a:pt x="5704122" y="88210"/>
                </a:lnTo>
                <a:lnTo>
                  <a:pt x="5714999" y="142894"/>
                </a:lnTo>
                <a:lnTo>
                  <a:pt x="5714999" y="714505"/>
                </a:lnTo>
                <a:lnTo>
                  <a:pt x="5707715" y="759671"/>
                </a:lnTo>
                <a:lnTo>
                  <a:pt x="5687429" y="798897"/>
                </a:lnTo>
                <a:lnTo>
                  <a:pt x="5656497" y="829829"/>
                </a:lnTo>
                <a:lnTo>
                  <a:pt x="5617271" y="850115"/>
                </a:lnTo>
                <a:lnTo>
                  <a:pt x="5572105" y="857399"/>
                </a:lnTo>
                <a:close/>
              </a:path>
            </a:pathLst>
          </a:custGeom>
          <a:solidFill>
            <a:srgbClr val="6806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28638" y="3127958"/>
            <a:ext cx="411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40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50050" y="3104463"/>
            <a:ext cx="411607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85" dirty="0">
                <a:solidFill>
                  <a:srgbClr val="FFFFFF"/>
                </a:solidFill>
                <a:latin typeface="Arial"/>
                <a:cs typeface="Arial"/>
              </a:rPr>
              <a:t>Secondees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35" dirty="0">
                <a:solidFill>
                  <a:srgbClr val="FFFFFF"/>
                </a:solidFill>
                <a:latin typeface="Arial"/>
                <a:cs typeface="Arial"/>
              </a:rPr>
              <a:t>maintain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SMA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40" dirty="0">
                <a:solidFill>
                  <a:srgbClr val="FFFFFF"/>
                </a:solidFill>
                <a:latin typeface="Arial"/>
                <a:cs typeface="Arial"/>
              </a:rPr>
              <a:t>employment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Arial"/>
                <a:cs typeface="Arial"/>
              </a:rPr>
              <a:t>status </a:t>
            </a:r>
            <a:r>
              <a:rPr sz="1400" spc="114" dirty="0">
                <a:solidFill>
                  <a:srgbClr val="FFFFFF"/>
                </a:solidFill>
                <a:latin typeface="Arial"/>
                <a:cs typeface="Arial"/>
              </a:rPr>
              <a:t>throughout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05500" y="3905250"/>
            <a:ext cx="5715000" cy="857885"/>
          </a:xfrm>
          <a:custGeom>
            <a:avLst/>
            <a:gdLst/>
            <a:ahLst/>
            <a:cxnLst/>
            <a:rect l="l" t="t" r="r" b="b"/>
            <a:pathLst>
              <a:path w="5715000" h="857885">
                <a:moveTo>
                  <a:pt x="5572105" y="857399"/>
                </a:moveTo>
                <a:lnTo>
                  <a:pt x="142894" y="857399"/>
                </a:lnTo>
                <a:lnTo>
                  <a:pt x="97728" y="850115"/>
                </a:lnTo>
                <a:lnTo>
                  <a:pt x="58502" y="829829"/>
                </a:lnTo>
                <a:lnTo>
                  <a:pt x="27570" y="798897"/>
                </a:lnTo>
                <a:lnTo>
                  <a:pt x="7284" y="759671"/>
                </a:lnTo>
                <a:lnTo>
                  <a:pt x="0" y="714505"/>
                </a:lnTo>
                <a:lnTo>
                  <a:pt x="0" y="142894"/>
                </a:lnTo>
                <a:lnTo>
                  <a:pt x="7284" y="97728"/>
                </a:lnTo>
                <a:lnTo>
                  <a:pt x="27570" y="58502"/>
                </a:lnTo>
                <a:lnTo>
                  <a:pt x="58502" y="27570"/>
                </a:lnTo>
                <a:lnTo>
                  <a:pt x="97728" y="7284"/>
                </a:lnTo>
                <a:lnTo>
                  <a:pt x="142894" y="0"/>
                </a:lnTo>
                <a:lnTo>
                  <a:pt x="5572105" y="0"/>
                </a:lnTo>
                <a:lnTo>
                  <a:pt x="5626789" y="10877"/>
                </a:lnTo>
                <a:lnTo>
                  <a:pt x="5673146" y="41852"/>
                </a:lnTo>
                <a:lnTo>
                  <a:pt x="5704122" y="88211"/>
                </a:lnTo>
                <a:lnTo>
                  <a:pt x="5714999" y="142894"/>
                </a:lnTo>
                <a:lnTo>
                  <a:pt x="5714999" y="714505"/>
                </a:lnTo>
                <a:lnTo>
                  <a:pt x="5707715" y="759671"/>
                </a:lnTo>
                <a:lnTo>
                  <a:pt x="5687429" y="798897"/>
                </a:lnTo>
                <a:lnTo>
                  <a:pt x="5656497" y="829829"/>
                </a:lnTo>
                <a:lnTo>
                  <a:pt x="5617271" y="850115"/>
                </a:lnTo>
                <a:lnTo>
                  <a:pt x="5572105" y="857399"/>
                </a:lnTo>
                <a:close/>
              </a:path>
            </a:pathLst>
          </a:custGeom>
          <a:solidFill>
            <a:srgbClr val="8D0A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29248" y="4128082"/>
            <a:ext cx="4102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40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50050" y="4104588"/>
            <a:ext cx="425132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80" dirty="0">
                <a:solidFill>
                  <a:srgbClr val="FFFFFF"/>
                </a:solidFill>
                <a:latin typeface="Arial"/>
                <a:cs typeface="Arial"/>
              </a:rPr>
              <a:t>Defined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Arial"/>
                <a:cs typeface="Arial"/>
              </a:rPr>
              <a:t>roles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35" dirty="0">
                <a:solidFill>
                  <a:srgbClr val="FFFFFF"/>
                </a:solidFill>
                <a:latin typeface="Arial"/>
                <a:cs typeface="Arial"/>
              </a:rPr>
              <a:t>promote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10" dirty="0">
                <a:solidFill>
                  <a:srgbClr val="FFFFFF"/>
                </a:solidFill>
                <a:latin typeface="Arial"/>
                <a:cs typeface="Arial"/>
              </a:rPr>
              <a:t>operational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14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knowledge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05500" y="4905375"/>
            <a:ext cx="5715000" cy="857885"/>
          </a:xfrm>
          <a:custGeom>
            <a:avLst/>
            <a:gdLst/>
            <a:ahLst/>
            <a:cxnLst/>
            <a:rect l="l" t="t" r="r" b="b"/>
            <a:pathLst>
              <a:path w="5715000" h="857885">
                <a:moveTo>
                  <a:pt x="5572105" y="857399"/>
                </a:moveTo>
                <a:lnTo>
                  <a:pt x="142894" y="857399"/>
                </a:lnTo>
                <a:lnTo>
                  <a:pt x="97728" y="850115"/>
                </a:lnTo>
                <a:lnTo>
                  <a:pt x="58502" y="829829"/>
                </a:lnTo>
                <a:lnTo>
                  <a:pt x="27570" y="798897"/>
                </a:lnTo>
                <a:lnTo>
                  <a:pt x="7284" y="759671"/>
                </a:lnTo>
                <a:lnTo>
                  <a:pt x="0" y="714505"/>
                </a:lnTo>
                <a:lnTo>
                  <a:pt x="0" y="142894"/>
                </a:lnTo>
                <a:lnTo>
                  <a:pt x="7284" y="97728"/>
                </a:lnTo>
                <a:lnTo>
                  <a:pt x="27570" y="58502"/>
                </a:lnTo>
                <a:lnTo>
                  <a:pt x="58502" y="27570"/>
                </a:lnTo>
                <a:lnTo>
                  <a:pt x="97728" y="7284"/>
                </a:lnTo>
                <a:lnTo>
                  <a:pt x="142894" y="0"/>
                </a:lnTo>
                <a:lnTo>
                  <a:pt x="5572105" y="0"/>
                </a:lnTo>
                <a:lnTo>
                  <a:pt x="5626789" y="10877"/>
                </a:lnTo>
                <a:lnTo>
                  <a:pt x="5673146" y="41852"/>
                </a:lnTo>
                <a:lnTo>
                  <a:pt x="5704122" y="88211"/>
                </a:lnTo>
                <a:lnTo>
                  <a:pt x="5714999" y="142894"/>
                </a:lnTo>
                <a:lnTo>
                  <a:pt x="5714999" y="714505"/>
                </a:lnTo>
                <a:lnTo>
                  <a:pt x="5707715" y="759671"/>
                </a:lnTo>
                <a:lnTo>
                  <a:pt x="5687429" y="798897"/>
                </a:lnTo>
                <a:lnTo>
                  <a:pt x="5656497" y="829829"/>
                </a:lnTo>
                <a:lnTo>
                  <a:pt x="5617271" y="850115"/>
                </a:lnTo>
                <a:lnTo>
                  <a:pt x="5572105" y="857399"/>
                </a:lnTo>
                <a:close/>
              </a:path>
            </a:pathLst>
          </a:custGeom>
          <a:solidFill>
            <a:srgbClr val="FA1F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112941" y="5128208"/>
            <a:ext cx="442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265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50050" y="5104713"/>
            <a:ext cx="447357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120" dirty="0">
                <a:solidFill>
                  <a:srgbClr val="FFFFFF"/>
                </a:solidFill>
                <a:latin typeface="Arial"/>
                <a:cs typeface="Arial"/>
              </a:rPr>
              <a:t>Agreement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Arial"/>
                <a:cs typeface="Arial"/>
              </a:rPr>
              <a:t>promotes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14" dirty="0">
                <a:solidFill>
                  <a:srgbClr val="FFFFFF"/>
                </a:solidFill>
                <a:latin typeface="Arial"/>
                <a:cs typeface="Arial"/>
              </a:rPr>
              <a:t>cooperation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5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regulatory </a:t>
            </a:r>
            <a:r>
              <a:rPr sz="1400" spc="85" dirty="0">
                <a:solidFill>
                  <a:srgbClr val="FFFFFF"/>
                </a:solidFill>
                <a:latin typeface="Arial"/>
                <a:cs typeface="Arial"/>
              </a:rPr>
              <a:t>effectiveness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14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BVI.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143449"/>
            <a:ext cx="12192000" cy="3714750"/>
            <a:chOff x="0" y="3143449"/>
            <a:chExt cx="12192000" cy="3714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97296"/>
              <a:ext cx="12191999" cy="30607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77575" y="3143449"/>
              <a:ext cx="3086735" cy="1616710"/>
            </a:xfrm>
            <a:custGeom>
              <a:avLst/>
              <a:gdLst/>
              <a:ahLst/>
              <a:cxnLst/>
              <a:rect l="l" t="t" r="r" b="b"/>
              <a:pathLst>
                <a:path w="3086735" h="1616710">
                  <a:moveTo>
                    <a:pt x="2892832" y="1616699"/>
                  </a:moveTo>
                  <a:lnTo>
                    <a:pt x="193567" y="1616699"/>
                  </a:lnTo>
                  <a:lnTo>
                    <a:pt x="149184" y="1611587"/>
                  </a:lnTo>
                  <a:lnTo>
                    <a:pt x="108441" y="1597025"/>
                  </a:lnTo>
                  <a:lnTo>
                    <a:pt x="72500" y="1574175"/>
                  </a:lnTo>
                  <a:lnTo>
                    <a:pt x="42524" y="1544199"/>
                  </a:lnTo>
                  <a:lnTo>
                    <a:pt x="19674" y="1508258"/>
                  </a:lnTo>
                  <a:lnTo>
                    <a:pt x="5112" y="1467515"/>
                  </a:lnTo>
                  <a:lnTo>
                    <a:pt x="0" y="1423132"/>
                  </a:lnTo>
                  <a:lnTo>
                    <a:pt x="0" y="193567"/>
                  </a:lnTo>
                  <a:lnTo>
                    <a:pt x="5112" y="149184"/>
                  </a:lnTo>
                  <a:lnTo>
                    <a:pt x="19674" y="108441"/>
                  </a:lnTo>
                  <a:lnTo>
                    <a:pt x="42524" y="72500"/>
                  </a:lnTo>
                  <a:lnTo>
                    <a:pt x="72500" y="42524"/>
                  </a:lnTo>
                  <a:lnTo>
                    <a:pt x="108441" y="19674"/>
                  </a:lnTo>
                  <a:lnTo>
                    <a:pt x="149184" y="5112"/>
                  </a:lnTo>
                  <a:lnTo>
                    <a:pt x="193567" y="0"/>
                  </a:lnTo>
                  <a:lnTo>
                    <a:pt x="2892832" y="0"/>
                  </a:lnTo>
                  <a:lnTo>
                    <a:pt x="2930772" y="3753"/>
                  </a:lnTo>
                  <a:lnTo>
                    <a:pt x="3000223" y="32521"/>
                  </a:lnTo>
                  <a:lnTo>
                    <a:pt x="3029705" y="56694"/>
                  </a:lnTo>
                  <a:lnTo>
                    <a:pt x="3053878" y="86176"/>
                  </a:lnTo>
                  <a:lnTo>
                    <a:pt x="3082646" y="155627"/>
                  </a:lnTo>
                  <a:lnTo>
                    <a:pt x="3086399" y="193567"/>
                  </a:lnTo>
                  <a:lnTo>
                    <a:pt x="3086399" y="1423132"/>
                  </a:lnTo>
                  <a:lnTo>
                    <a:pt x="3081287" y="1467515"/>
                  </a:lnTo>
                  <a:lnTo>
                    <a:pt x="3066725" y="1508258"/>
                  </a:lnTo>
                  <a:lnTo>
                    <a:pt x="3043875" y="1544199"/>
                  </a:lnTo>
                  <a:lnTo>
                    <a:pt x="3013899" y="1574175"/>
                  </a:lnTo>
                  <a:lnTo>
                    <a:pt x="2977958" y="1597025"/>
                  </a:lnTo>
                  <a:lnTo>
                    <a:pt x="2937215" y="1611587"/>
                  </a:lnTo>
                  <a:lnTo>
                    <a:pt x="2892832" y="1616699"/>
                  </a:lnTo>
                  <a:close/>
                </a:path>
              </a:pathLst>
            </a:custGeom>
            <a:solidFill>
              <a:srgbClr val="3C05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52513" y="3143449"/>
              <a:ext cx="3086735" cy="1616710"/>
            </a:xfrm>
            <a:custGeom>
              <a:avLst/>
              <a:gdLst/>
              <a:ahLst/>
              <a:cxnLst/>
              <a:rect l="l" t="t" r="r" b="b"/>
              <a:pathLst>
                <a:path w="3086734" h="1616710">
                  <a:moveTo>
                    <a:pt x="2892832" y="1616699"/>
                  </a:moveTo>
                  <a:lnTo>
                    <a:pt x="193567" y="1616699"/>
                  </a:lnTo>
                  <a:lnTo>
                    <a:pt x="149184" y="1611587"/>
                  </a:lnTo>
                  <a:lnTo>
                    <a:pt x="108441" y="1597025"/>
                  </a:lnTo>
                  <a:lnTo>
                    <a:pt x="72501" y="1574175"/>
                  </a:lnTo>
                  <a:lnTo>
                    <a:pt x="42524" y="1544199"/>
                  </a:lnTo>
                  <a:lnTo>
                    <a:pt x="19674" y="1508258"/>
                  </a:lnTo>
                  <a:lnTo>
                    <a:pt x="5112" y="1467515"/>
                  </a:lnTo>
                  <a:lnTo>
                    <a:pt x="0" y="1423132"/>
                  </a:lnTo>
                  <a:lnTo>
                    <a:pt x="0" y="193567"/>
                  </a:lnTo>
                  <a:lnTo>
                    <a:pt x="5112" y="149184"/>
                  </a:lnTo>
                  <a:lnTo>
                    <a:pt x="19674" y="108441"/>
                  </a:lnTo>
                  <a:lnTo>
                    <a:pt x="42524" y="72500"/>
                  </a:lnTo>
                  <a:lnTo>
                    <a:pt x="72501" y="42524"/>
                  </a:lnTo>
                  <a:lnTo>
                    <a:pt x="108441" y="19674"/>
                  </a:lnTo>
                  <a:lnTo>
                    <a:pt x="149184" y="5112"/>
                  </a:lnTo>
                  <a:lnTo>
                    <a:pt x="193567" y="0"/>
                  </a:lnTo>
                  <a:lnTo>
                    <a:pt x="2892832" y="0"/>
                  </a:lnTo>
                  <a:lnTo>
                    <a:pt x="2930772" y="3753"/>
                  </a:lnTo>
                  <a:lnTo>
                    <a:pt x="3000223" y="32521"/>
                  </a:lnTo>
                  <a:lnTo>
                    <a:pt x="3029705" y="56694"/>
                  </a:lnTo>
                  <a:lnTo>
                    <a:pt x="3053878" y="86176"/>
                  </a:lnTo>
                  <a:lnTo>
                    <a:pt x="3082646" y="155627"/>
                  </a:lnTo>
                  <a:lnTo>
                    <a:pt x="3086399" y="193567"/>
                  </a:lnTo>
                  <a:lnTo>
                    <a:pt x="3086399" y="1423132"/>
                  </a:lnTo>
                  <a:lnTo>
                    <a:pt x="3081287" y="1467515"/>
                  </a:lnTo>
                  <a:lnTo>
                    <a:pt x="3066725" y="1508258"/>
                  </a:lnTo>
                  <a:lnTo>
                    <a:pt x="3043875" y="1544199"/>
                  </a:lnTo>
                  <a:lnTo>
                    <a:pt x="3013899" y="1574175"/>
                  </a:lnTo>
                  <a:lnTo>
                    <a:pt x="2977958" y="1597025"/>
                  </a:lnTo>
                  <a:lnTo>
                    <a:pt x="2937216" y="1611587"/>
                  </a:lnTo>
                  <a:lnTo>
                    <a:pt x="2892832" y="1616699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27451" y="3143449"/>
              <a:ext cx="3087370" cy="1616710"/>
            </a:xfrm>
            <a:custGeom>
              <a:avLst/>
              <a:gdLst/>
              <a:ahLst/>
              <a:cxnLst/>
              <a:rect l="l" t="t" r="r" b="b"/>
              <a:pathLst>
                <a:path w="3087370" h="1616710">
                  <a:moveTo>
                    <a:pt x="2893432" y="1616699"/>
                  </a:moveTo>
                  <a:lnTo>
                    <a:pt x="193567" y="1616699"/>
                  </a:lnTo>
                  <a:lnTo>
                    <a:pt x="149184" y="1611587"/>
                  </a:lnTo>
                  <a:lnTo>
                    <a:pt x="108441" y="1597025"/>
                  </a:lnTo>
                  <a:lnTo>
                    <a:pt x="72501" y="1574175"/>
                  </a:lnTo>
                  <a:lnTo>
                    <a:pt x="42524" y="1544199"/>
                  </a:lnTo>
                  <a:lnTo>
                    <a:pt x="19674" y="1508258"/>
                  </a:lnTo>
                  <a:lnTo>
                    <a:pt x="5112" y="1467515"/>
                  </a:lnTo>
                  <a:lnTo>
                    <a:pt x="0" y="1423132"/>
                  </a:lnTo>
                  <a:lnTo>
                    <a:pt x="0" y="193567"/>
                  </a:lnTo>
                  <a:lnTo>
                    <a:pt x="5112" y="149184"/>
                  </a:lnTo>
                  <a:lnTo>
                    <a:pt x="19674" y="108441"/>
                  </a:lnTo>
                  <a:lnTo>
                    <a:pt x="42524" y="72500"/>
                  </a:lnTo>
                  <a:lnTo>
                    <a:pt x="72501" y="42524"/>
                  </a:lnTo>
                  <a:lnTo>
                    <a:pt x="108441" y="19674"/>
                  </a:lnTo>
                  <a:lnTo>
                    <a:pt x="149184" y="5112"/>
                  </a:lnTo>
                  <a:lnTo>
                    <a:pt x="193567" y="0"/>
                  </a:lnTo>
                  <a:lnTo>
                    <a:pt x="2893432" y="0"/>
                  </a:lnTo>
                  <a:lnTo>
                    <a:pt x="2931372" y="3753"/>
                  </a:lnTo>
                  <a:lnTo>
                    <a:pt x="3000824" y="32521"/>
                  </a:lnTo>
                  <a:lnTo>
                    <a:pt x="3030305" y="56694"/>
                  </a:lnTo>
                  <a:lnTo>
                    <a:pt x="3054478" y="86176"/>
                  </a:lnTo>
                  <a:lnTo>
                    <a:pt x="3083246" y="155627"/>
                  </a:lnTo>
                  <a:lnTo>
                    <a:pt x="3086999" y="193567"/>
                  </a:lnTo>
                  <a:lnTo>
                    <a:pt x="3086999" y="1423132"/>
                  </a:lnTo>
                  <a:lnTo>
                    <a:pt x="3081887" y="1467515"/>
                  </a:lnTo>
                  <a:lnTo>
                    <a:pt x="3067325" y="1508258"/>
                  </a:lnTo>
                  <a:lnTo>
                    <a:pt x="3044475" y="1544199"/>
                  </a:lnTo>
                  <a:lnTo>
                    <a:pt x="3014499" y="1574175"/>
                  </a:lnTo>
                  <a:lnTo>
                    <a:pt x="2978559" y="1597025"/>
                  </a:lnTo>
                  <a:lnTo>
                    <a:pt x="2937816" y="1611587"/>
                  </a:lnTo>
                  <a:lnTo>
                    <a:pt x="2893432" y="1616699"/>
                  </a:lnTo>
                  <a:close/>
                </a:path>
              </a:pathLst>
            </a:custGeom>
            <a:solidFill>
              <a:srgbClr val="C90F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89950" y="1528710"/>
            <a:ext cx="21139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10" dirty="0">
                <a:latin typeface="Arial"/>
                <a:cs typeface="Arial"/>
              </a:rPr>
              <a:t>Objectives</a:t>
            </a:r>
            <a:endParaRPr sz="3000">
              <a:latin typeface="Arial"/>
              <a:cs typeface="Arial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5" dirty="0"/>
              <a:t> </a:t>
            </a:r>
            <a:r>
              <a:rPr spc="114" dirty="0"/>
              <a:t>primary</a:t>
            </a:r>
            <a:r>
              <a:rPr spc="10" dirty="0"/>
              <a:t> </a:t>
            </a:r>
            <a:r>
              <a:rPr spc="95" dirty="0"/>
              <a:t>objective</a:t>
            </a:r>
            <a:r>
              <a:rPr spc="10" dirty="0"/>
              <a:t> </a:t>
            </a:r>
            <a:r>
              <a:rPr spc="90" dirty="0"/>
              <a:t>of</a:t>
            </a:r>
            <a:r>
              <a:rPr spc="10" dirty="0"/>
              <a:t> </a:t>
            </a:r>
            <a:r>
              <a:rPr spc="75" dirty="0"/>
              <a:t>this</a:t>
            </a:r>
            <a:r>
              <a:rPr spc="10" dirty="0"/>
              <a:t> </a:t>
            </a:r>
            <a:r>
              <a:rPr spc="80" dirty="0"/>
              <a:t>initiative</a:t>
            </a:r>
            <a:r>
              <a:rPr spc="10" dirty="0"/>
              <a:t> </a:t>
            </a:r>
            <a:r>
              <a:rPr dirty="0"/>
              <a:t>is</a:t>
            </a:r>
            <a:r>
              <a:rPr spc="10" dirty="0"/>
              <a:t> </a:t>
            </a:r>
            <a:r>
              <a:rPr spc="114" dirty="0"/>
              <a:t>to</a:t>
            </a:r>
            <a:r>
              <a:rPr spc="10" dirty="0"/>
              <a:t> </a:t>
            </a:r>
            <a:r>
              <a:rPr spc="105" dirty="0"/>
              <a:t>strengthen</a:t>
            </a:r>
            <a:r>
              <a:rPr spc="5" dirty="0"/>
              <a:t> </a:t>
            </a:r>
            <a:r>
              <a:rPr spc="80" dirty="0"/>
              <a:t>the </a:t>
            </a:r>
            <a:r>
              <a:rPr spc="85" dirty="0"/>
              <a:t>Commission's</a:t>
            </a:r>
            <a:r>
              <a:rPr dirty="0"/>
              <a:t> </a:t>
            </a:r>
            <a:r>
              <a:rPr spc="110" dirty="0"/>
              <a:t>national</a:t>
            </a:r>
            <a:r>
              <a:rPr dirty="0"/>
              <a:t> </a:t>
            </a:r>
            <a:r>
              <a:rPr spc="120" dirty="0"/>
              <a:t>spectrum</a:t>
            </a:r>
            <a:r>
              <a:rPr spc="5" dirty="0"/>
              <a:t> </a:t>
            </a:r>
            <a:r>
              <a:rPr spc="114" dirty="0"/>
              <a:t>monitoring</a:t>
            </a:r>
            <a:r>
              <a:rPr dirty="0"/>
              <a:t> </a:t>
            </a:r>
            <a:r>
              <a:rPr spc="80" dirty="0"/>
              <a:t>capabilities.</a:t>
            </a:r>
            <a:r>
              <a:rPr spc="5" dirty="0"/>
              <a:t> </a:t>
            </a:r>
            <a:r>
              <a:rPr spc="-20" dirty="0"/>
              <a:t>This </a:t>
            </a:r>
            <a:r>
              <a:rPr spc="105" dirty="0"/>
              <a:t>collaboration</a:t>
            </a:r>
            <a:r>
              <a:rPr spc="-10" dirty="0"/>
              <a:t> </a:t>
            </a:r>
            <a:r>
              <a:rPr spc="95" dirty="0"/>
              <a:t>with</a:t>
            </a:r>
            <a:r>
              <a:rPr spc="-10" dirty="0"/>
              <a:t> </a:t>
            </a:r>
            <a:r>
              <a:rPr spc="105" dirty="0"/>
              <a:t>the</a:t>
            </a:r>
            <a:r>
              <a:rPr spc="-10" dirty="0"/>
              <a:t> SMA </a:t>
            </a:r>
            <a:r>
              <a:rPr spc="125" dirty="0"/>
              <a:t>aims</a:t>
            </a:r>
            <a:r>
              <a:rPr spc="-10" dirty="0"/>
              <a:t> </a:t>
            </a:r>
            <a:r>
              <a:rPr spc="114" dirty="0"/>
              <a:t>to</a:t>
            </a:r>
            <a:r>
              <a:rPr spc="-5" dirty="0"/>
              <a:t> </a:t>
            </a:r>
            <a:r>
              <a:rPr spc="120" dirty="0"/>
              <a:t>enhance</a:t>
            </a:r>
            <a:r>
              <a:rPr spc="-10" dirty="0"/>
              <a:t> </a:t>
            </a:r>
            <a:r>
              <a:rPr spc="100" dirty="0"/>
              <a:t>technical</a:t>
            </a:r>
            <a:r>
              <a:rPr spc="-10" dirty="0"/>
              <a:t> </a:t>
            </a:r>
            <a:r>
              <a:rPr spc="75" dirty="0"/>
              <a:t>oversight </a:t>
            </a:r>
            <a:r>
              <a:rPr spc="90" dirty="0"/>
              <a:t>of</a:t>
            </a:r>
            <a:r>
              <a:rPr spc="-10" dirty="0"/>
              <a:t> </a:t>
            </a:r>
            <a:r>
              <a:rPr spc="105" dirty="0"/>
              <a:t>the</a:t>
            </a:r>
            <a:r>
              <a:rPr spc="-10" dirty="0"/>
              <a:t> </a:t>
            </a:r>
            <a:r>
              <a:rPr spc="105" dirty="0"/>
              <a:t>radio</a:t>
            </a:r>
            <a:r>
              <a:rPr spc="-10" dirty="0"/>
              <a:t> </a:t>
            </a:r>
            <a:r>
              <a:rPr spc="100" dirty="0"/>
              <a:t>frequency</a:t>
            </a:r>
            <a:r>
              <a:rPr spc="-10" dirty="0"/>
              <a:t> </a:t>
            </a:r>
            <a:r>
              <a:rPr spc="110" dirty="0"/>
              <a:t>environment</a:t>
            </a:r>
            <a:r>
              <a:rPr spc="-10" dirty="0"/>
              <a:t> </a:t>
            </a:r>
            <a:r>
              <a:rPr spc="145" dirty="0"/>
              <a:t>and</a:t>
            </a:r>
            <a:r>
              <a:rPr spc="-5" dirty="0"/>
              <a:t> </a:t>
            </a:r>
            <a:r>
              <a:rPr spc="85" dirty="0"/>
              <a:t>ensure</a:t>
            </a:r>
            <a:r>
              <a:rPr spc="-10" dirty="0"/>
              <a:t> </a:t>
            </a:r>
            <a:r>
              <a:rPr spc="130" dirty="0"/>
              <a:t>more</a:t>
            </a:r>
            <a:r>
              <a:rPr spc="-10" dirty="0"/>
              <a:t> </a:t>
            </a:r>
            <a:r>
              <a:rPr spc="75" dirty="0"/>
              <a:t>effective </a:t>
            </a:r>
            <a:r>
              <a:rPr spc="150" dirty="0"/>
              <a:t>management</a:t>
            </a:r>
            <a:r>
              <a:rPr spc="-5" dirty="0"/>
              <a:t> </a:t>
            </a:r>
            <a:r>
              <a:rPr spc="90" dirty="0"/>
              <a:t>of</a:t>
            </a:r>
            <a:r>
              <a:rPr spc="-5" dirty="0"/>
              <a:t> </a:t>
            </a:r>
            <a:r>
              <a:rPr spc="105" dirty="0"/>
              <a:t>the</a:t>
            </a:r>
            <a:r>
              <a:rPr spc="-5" dirty="0"/>
              <a:t> </a:t>
            </a:r>
            <a:r>
              <a:rPr spc="120" dirty="0"/>
              <a:t>spectrum</a:t>
            </a:r>
            <a:r>
              <a:rPr spc="-5" dirty="0"/>
              <a:t> </a:t>
            </a:r>
            <a:r>
              <a:rPr spc="85" dirty="0"/>
              <a:t>resource</a:t>
            </a:r>
            <a:r>
              <a:rPr spc="-5" dirty="0"/>
              <a:t> </a:t>
            </a:r>
            <a:r>
              <a:rPr spc="75" dirty="0"/>
              <a:t>in</a:t>
            </a:r>
            <a:r>
              <a:rPr dirty="0"/>
              <a:t> </a:t>
            </a:r>
            <a:r>
              <a:rPr spc="105" dirty="0"/>
              <a:t>the</a:t>
            </a:r>
            <a:r>
              <a:rPr spc="-5" dirty="0"/>
              <a:t> </a:t>
            </a:r>
            <a:r>
              <a:rPr spc="65" dirty="0"/>
              <a:t>Virgin</a:t>
            </a:r>
            <a:r>
              <a:rPr spc="-5" dirty="0"/>
              <a:t> </a:t>
            </a:r>
            <a:r>
              <a:rPr spc="-10" dirty="0"/>
              <a:t>Islands.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60499" y="3385613"/>
            <a:ext cx="2279015" cy="97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70" dirty="0">
                <a:solidFill>
                  <a:srgbClr val="FFFFFF"/>
                </a:solidFill>
                <a:latin typeface="Arial"/>
                <a:cs typeface="Arial"/>
              </a:rPr>
              <a:t>Detect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70" dirty="0">
                <a:solidFill>
                  <a:srgbClr val="FFFFFF"/>
                </a:solidFill>
                <a:latin typeface="Arial"/>
                <a:cs typeface="Arial"/>
              </a:rPr>
              <a:t>unauthorised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endParaRPr sz="1400">
              <a:latin typeface="Arial"/>
              <a:cs typeface="Arial"/>
            </a:endParaRPr>
          </a:p>
          <a:p>
            <a:pPr marL="12700" marR="150495">
              <a:lnSpc>
                <a:spcPct val="114999"/>
              </a:lnSpc>
              <a:spcBef>
                <a:spcPts val="785"/>
              </a:spcBef>
            </a:pP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Identify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10" dirty="0">
                <a:solidFill>
                  <a:srgbClr val="FFFFFF"/>
                </a:solidFill>
                <a:latin typeface="Arial"/>
                <a:cs typeface="Arial"/>
              </a:rPr>
              <a:t>document </a:t>
            </a:r>
            <a:r>
              <a:rPr sz="1200" spc="90" dirty="0">
                <a:solidFill>
                  <a:srgbClr val="FFFFFF"/>
                </a:solidFill>
                <a:latin typeface="Arial"/>
                <a:cs typeface="Arial"/>
              </a:rPr>
              <a:t>unauthorised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spectrum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1200" spc="75" dirty="0">
                <a:solidFill>
                  <a:srgbClr val="FFFFFF"/>
                </a:solidFill>
                <a:latin typeface="Arial"/>
                <a:cs typeface="Arial"/>
              </a:rPr>
              <a:t>across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BVI 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islands.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35267" y="3385617"/>
            <a:ext cx="2428240" cy="97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Assess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70" dirty="0">
                <a:solidFill>
                  <a:srgbClr val="FFFFFF"/>
                </a:solidFill>
                <a:latin typeface="Arial"/>
                <a:cs typeface="Arial"/>
              </a:rPr>
              <a:t>Current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55" dirty="0">
                <a:solidFill>
                  <a:srgbClr val="FFFFFF"/>
                </a:solidFill>
                <a:latin typeface="Arial"/>
                <a:cs typeface="Arial"/>
              </a:rPr>
              <a:t>Usage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14999"/>
              </a:lnSpc>
              <a:spcBef>
                <a:spcPts val="78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Assess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current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Arial"/>
                <a:cs typeface="Arial"/>
              </a:rPr>
              <a:t>spectrum</a:t>
            </a: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usage </a:t>
            </a:r>
            <a:r>
              <a:rPr sz="1200" spc="1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Arial"/>
                <a:cs typeface="Arial"/>
              </a:rPr>
              <a:t>coverage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Arial"/>
                <a:cs typeface="Arial"/>
              </a:rPr>
              <a:t>structured, </a:t>
            </a:r>
            <a:r>
              <a:rPr sz="1200" spc="110" dirty="0">
                <a:solidFill>
                  <a:srgbClr val="FFFFFF"/>
                </a:solidFill>
                <a:latin typeface="Arial"/>
                <a:cs typeface="Arial"/>
              </a:rPr>
              <a:t>data-driven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FFFFFF"/>
                </a:solidFill>
                <a:latin typeface="Arial"/>
                <a:cs typeface="Arial"/>
              </a:rPr>
              <a:t>manner.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10042" y="3274236"/>
            <a:ext cx="2238375" cy="125984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400" b="1" spc="65" dirty="0">
                <a:solidFill>
                  <a:srgbClr val="FFFFFF"/>
                </a:solidFill>
                <a:latin typeface="Arial"/>
                <a:cs typeface="Arial"/>
              </a:rPr>
              <a:t>Prepare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5G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14999"/>
              </a:lnSpc>
              <a:spcBef>
                <a:spcPts val="535"/>
              </a:spcBef>
            </a:pP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Prepare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FFFFFF"/>
                </a:solidFill>
                <a:latin typeface="Arial"/>
                <a:cs typeface="Arial"/>
              </a:rPr>
              <a:t>future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Arial"/>
                <a:cs typeface="Arial"/>
              </a:rPr>
              <a:t>spectrum </a:t>
            </a: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allocations,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including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5G</a:t>
            </a:r>
            <a:r>
              <a:rPr sz="1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5" dirty="0">
                <a:solidFill>
                  <a:srgbClr val="FFFFFF"/>
                </a:solidFill>
                <a:latin typeface="Arial"/>
                <a:cs typeface="Arial"/>
              </a:rPr>
              <a:t>and emerging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wireless 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technologies.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rcRect t="15555" b="10567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4000" kern="1200" spc="140">
                <a:solidFill>
                  <a:schemeClr val="tx1"/>
                </a:solidFill>
                <a:latin typeface="+mj-lt"/>
                <a:cs typeface="+mj-cs"/>
              </a:rPr>
              <a:t>Terms</a:t>
            </a:r>
            <a:r>
              <a:rPr lang="en-US" sz="4000" kern="1200" spc="-19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kern="1200" spc="70">
                <a:solidFill>
                  <a:schemeClr val="tx1"/>
                </a:solidFill>
                <a:latin typeface="+mj-lt"/>
                <a:cs typeface="+mj-cs"/>
              </a:rPr>
              <a:t>of</a:t>
            </a:r>
            <a:r>
              <a:rPr lang="en-US" sz="4000" kern="1200" spc="-19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kern="1200" spc="100">
                <a:solidFill>
                  <a:schemeClr val="tx1"/>
                </a:solidFill>
                <a:latin typeface="+mj-lt"/>
                <a:cs typeface="+mj-cs"/>
              </a:rPr>
              <a:t>Reference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700" marR="5080" indent="-228600" algn="l" rtl="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400" kern="1200" spc="-7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TRC</a:t>
            </a:r>
            <a:r>
              <a:rPr lang="en-US" sz="1400" kern="1200" spc="-1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05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shared</a:t>
            </a:r>
            <a:r>
              <a:rPr lang="en-US" sz="1400" kern="1200" spc="-1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9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details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9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en-US" sz="1400" kern="1200" spc="-1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6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95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</a:t>
            </a:r>
            <a:r>
              <a:rPr lang="en-US" sz="1400" kern="1200" spc="-1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2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spectrum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05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monitoring </a:t>
            </a:r>
            <a:r>
              <a:rPr lang="en-US" sz="1400" kern="1200" spc="9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landscape,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citing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05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7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objectives,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75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scope,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45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95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expected </a:t>
            </a:r>
            <a:r>
              <a:rPr lang="en-US" sz="1400" kern="1200" spc="125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outcomes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9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05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technical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9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assistance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14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3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75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provided. 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400" kern="1200" spc="-1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05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would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</a:t>
            </a:r>
            <a:r>
              <a:rPr lang="en-US" sz="1400" kern="1200" spc="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05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1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75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400" kern="1200" spc="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14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accordance </a:t>
            </a:r>
            <a:r>
              <a:rPr lang="en-US" sz="1400" kern="1200" spc="95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05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55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following:</a:t>
            </a:r>
            <a:endParaRPr lang="en-US" sz="1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rtl="0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en-US" sz="1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69265" indent="-228600" algn="l" rtl="0">
              <a:lnSpc>
                <a:spcPct val="90000"/>
              </a:lnSpc>
              <a:buClr>
                <a:srgbClr val="8D0A10"/>
              </a:buClr>
              <a:buFont typeface="Arial" panose="020B0604020202020204" pitchFamily="34" charset="0"/>
              <a:buChar char="•"/>
              <a:tabLst>
                <a:tab pos="469265" algn="l"/>
              </a:tabLst>
            </a:pPr>
            <a:r>
              <a:rPr lang="en-US" sz="1400" kern="1200" spc="85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Spectrum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9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Monitoring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85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Landscape</a:t>
            </a:r>
            <a:endParaRPr lang="en-US" sz="1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69265" indent="-228600" algn="l" rtl="0">
              <a:lnSpc>
                <a:spcPct val="90000"/>
              </a:lnSpc>
              <a:spcBef>
                <a:spcPts val="869"/>
              </a:spcBef>
              <a:buClr>
                <a:srgbClr val="8D0A10"/>
              </a:buClr>
              <a:buFont typeface="Arial" panose="020B0604020202020204" pitchFamily="34" charset="0"/>
              <a:buChar char="•"/>
              <a:tabLst>
                <a:tab pos="469265" algn="l"/>
              </a:tabLst>
            </a:pPr>
            <a:r>
              <a:rPr lang="en-US" sz="1400" kern="1200" spc="75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Objectives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9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05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400" kern="1200" spc="-5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95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Secondment</a:t>
            </a:r>
            <a:endParaRPr lang="en-US" sz="1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69265" indent="-228600" algn="l" rtl="0">
              <a:lnSpc>
                <a:spcPct val="90000"/>
              </a:lnSpc>
              <a:spcBef>
                <a:spcPts val="869"/>
              </a:spcBef>
              <a:buClr>
                <a:srgbClr val="8D0A10"/>
              </a:buClr>
              <a:buFont typeface="Arial" panose="020B0604020202020204" pitchFamily="34" charset="0"/>
              <a:buChar char="•"/>
              <a:tabLst>
                <a:tab pos="469265" algn="l"/>
              </a:tabLst>
            </a:pPr>
            <a:r>
              <a:rPr lang="en-US" sz="1400" kern="1200" spc="65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Expected</a:t>
            </a:r>
            <a:r>
              <a:rPr lang="en-US" sz="1400" kern="1200" spc="-2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6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Deliverables</a:t>
            </a:r>
            <a:endParaRPr lang="en-US" sz="1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69265" indent="-228600" algn="l" rtl="0">
              <a:lnSpc>
                <a:spcPct val="90000"/>
              </a:lnSpc>
              <a:spcBef>
                <a:spcPts val="869"/>
              </a:spcBef>
              <a:buClr>
                <a:srgbClr val="8D0A10"/>
              </a:buClr>
              <a:buFont typeface="Arial" panose="020B0604020202020204" pitchFamily="34" charset="0"/>
              <a:buChar char="•"/>
              <a:tabLst>
                <a:tab pos="469265" algn="l"/>
              </a:tabLst>
            </a:pPr>
            <a:r>
              <a:rPr lang="en-US" sz="1400" kern="1200" spc="114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Implementation</a:t>
            </a:r>
            <a:r>
              <a:rPr lang="en-US" sz="1400" kern="1200" spc="5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</a:t>
            </a:r>
            <a:r>
              <a:rPr lang="en-US" sz="1400" kern="1200" spc="5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145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sz="1400" kern="1200" spc="5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55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Timelines</a:t>
            </a:r>
            <a:endParaRPr lang="en-US" sz="1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634"/>
            <a:chOff x="0" y="0"/>
            <a:chExt cx="12192000" cy="6858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800475"/>
              <a:ext cx="12191999" cy="3057599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749300" y="505459"/>
            <a:ext cx="65385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4" dirty="0"/>
              <a:t>Implementation</a:t>
            </a:r>
            <a:r>
              <a:rPr spc="-195" dirty="0"/>
              <a:t> </a:t>
            </a:r>
            <a:r>
              <a:rPr spc="110" dirty="0"/>
              <a:t>Plan</a:t>
            </a:r>
            <a:r>
              <a:rPr spc="-195" dirty="0"/>
              <a:t> </a:t>
            </a:r>
            <a:r>
              <a:rPr spc="215" dirty="0">
                <a:solidFill>
                  <a:srgbClr val="8D0A10"/>
                </a:solidFill>
              </a:rPr>
              <a:t>&amp;</a:t>
            </a:r>
            <a:r>
              <a:rPr spc="-195" dirty="0">
                <a:solidFill>
                  <a:srgbClr val="8D0A10"/>
                </a:solidFill>
              </a:rPr>
              <a:t> </a:t>
            </a:r>
            <a:r>
              <a:rPr spc="110" dirty="0">
                <a:solidFill>
                  <a:srgbClr val="8D0A10"/>
                </a:solidFill>
              </a:rPr>
              <a:t>Timelines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757237" y="1519237"/>
            <a:ext cx="10677525" cy="1152525"/>
            <a:chOff x="757237" y="1519237"/>
            <a:chExt cx="10677525" cy="1152525"/>
          </a:xfrm>
        </p:grpSpPr>
        <p:sp>
          <p:nvSpPr>
            <p:cNvPr id="7" name="object 7"/>
            <p:cNvSpPr/>
            <p:nvPr/>
          </p:nvSpPr>
          <p:spPr>
            <a:xfrm>
              <a:off x="762000" y="1524000"/>
              <a:ext cx="10668000" cy="1143000"/>
            </a:xfrm>
            <a:custGeom>
              <a:avLst/>
              <a:gdLst/>
              <a:ahLst/>
              <a:cxnLst/>
              <a:rect l="l" t="t" r="r" b="b"/>
              <a:pathLst>
                <a:path w="10668000" h="1143000">
                  <a:moveTo>
                    <a:pt x="10553699" y="1142999"/>
                  </a:moveTo>
                  <a:lnTo>
                    <a:pt x="114299" y="1142999"/>
                  </a:lnTo>
                  <a:lnTo>
                    <a:pt x="69809" y="1134017"/>
                  </a:lnTo>
                  <a:lnTo>
                    <a:pt x="33477" y="1109522"/>
                  </a:lnTo>
                  <a:lnTo>
                    <a:pt x="8982" y="1073190"/>
                  </a:lnTo>
                  <a:lnTo>
                    <a:pt x="0" y="1028699"/>
                  </a:lnTo>
                  <a:lnTo>
                    <a:pt x="0" y="114299"/>
                  </a:lnTo>
                  <a:lnTo>
                    <a:pt x="8982" y="69809"/>
                  </a:lnTo>
                  <a:lnTo>
                    <a:pt x="33477" y="33477"/>
                  </a:lnTo>
                  <a:lnTo>
                    <a:pt x="69809" y="8982"/>
                  </a:lnTo>
                  <a:lnTo>
                    <a:pt x="114299" y="0"/>
                  </a:lnTo>
                  <a:lnTo>
                    <a:pt x="10553699" y="0"/>
                  </a:lnTo>
                  <a:lnTo>
                    <a:pt x="10597440" y="8700"/>
                  </a:lnTo>
                  <a:lnTo>
                    <a:pt x="10634522" y="33477"/>
                  </a:lnTo>
                  <a:lnTo>
                    <a:pt x="10659299" y="70559"/>
                  </a:lnTo>
                  <a:lnTo>
                    <a:pt x="10667999" y="114299"/>
                  </a:lnTo>
                  <a:lnTo>
                    <a:pt x="10667999" y="1028699"/>
                  </a:lnTo>
                  <a:lnTo>
                    <a:pt x="10659017" y="1073190"/>
                  </a:lnTo>
                  <a:lnTo>
                    <a:pt x="10634522" y="1109522"/>
                  </a:lnTo>
                  <a:lnTo>
                    <a:pt x="10598190" y="1134017"/>
                  </a:lnTo>
                  <a:lnTo>
                    <a:pt x="10553699" y="1142999"/>
                  </a:lnTo>
                  <a:close/>
                </a:path>
              </a:pathLst>
            </a:custGeom>
            <a:solidFill>
              <a:srgbClr val="F7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2000" y="1524000"/>
              <a:ext cx="10668000" cy="1143000"/>
            </a:xfrm>
            <a:custGeom>
              <a:avLst/>
              <a:gdLst/>
              <a:ahLst/>
              <a:cxnLst/>
              <a:rect l="l" t="t" r="r" b="b"/>
              <a:pathLst>
                <a:path w="10668000" h="1143000">
                  <a:moveTo>
                    <a:pt x="0" y="114299"/>
                  </a:moveTo>
                  <a:lnTo>
                    <a:pt x="8982" y="69809"/>
                  </a:lnTo>
                  <a:lnTo>
                    <a:pt x="33477" y="33477"/>
                  </a:lnTo>
                  <a:lnTo>
                    <a:pt x="69809" y="8982"/>
                  </a:lnTo>
                  <a:lnTo>
                    <a:pt x="114299" y="0"/>
                  </a:lnTo>
                  <a:lnTo>
                    <a:pt x="10553699" y="0"/>
                  </a:lnTo>
                  <a:lnTo>
                    <a:pt x="10597440" y="8700"/>
                  </a:lnTo>
                  <a:lnTo>
                    <a:pt x="10634522" y="33477"/>
                  </a:lnTo>
                  <a:lnTo>
                    <a:pt x="10659299" y="70559"/>
                  </a:lnTo>
                  <a:lnTo>
                    <a:pt x="10667999" y="114299"/>
                  </a:lnTo>
                  <a:lnTo>
                    <a:pt x="10667999" y="1028699"/>
                  </a:lnTo>
                  <a:lnTo>
                    <a:pt x="10659017" y="1073190"/>
                  </a:lnTo>
                  <a:lnTo>
                    <a:pt x="10634522" y="1109522"/>
                  </a:lnTo>
                  <a:lnTo>
                    <a:pt x="10598190" y="1134017"/>
                  </a:lnTo>
                  <a:lnTo>
                    <a:pt x="10553699" y="1142999"/>
                  </a:lnTo>
                  <a:lnTo>
                    <a:pt x="114299" y="1142999"/>
                  </a:lnTo>
                  <a:lnTo>
                    <a:pt x="69809" y="1134017"/>
                  </a:lnTo>
                  <a:lnTo>
                    <a:pt x="33477" y="1109522"/>
                  </a:lnTo>
                  <a:lnTo>
                    <a:pt x="8982" y="1073190"/>
                  </a:lnTo>
                  <a:lnTo>
                    <a:pt x="0" y="1028699"/>
                  </a:lnTo>
                  <a:lnTo>
                    <a:pt x="0" y="114299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2000" y="1524000"/>
              <a:ext cx="2095500" cy="1143000"/>
            </a:xfrm>
            <a:custGeom>
              <a:avLst/>
              <a:gdLst/>
              <a:ahLst/>
              <a:cxnLst/>
              <a:rect l="l" t="t" r="r" b="b"/>
              <a:pathLst>
                <a:path w="2095500" h="1143000">
                  <a:moveTo>
                    <a:pt x="1981199" y="1142999"/>
                  </a:moveTo>
                  <a:lnTo>
                    <a:pt x="114299" y="1142999"/>
                  </a:lnTo>
                  <a:lnTo>
                    <a:pt x="69809" y="1134017"/>
                  </a:lnTo>
                  <a:lnTo>
                    <a:pt x="33477" y="1109522"/>
                  </a:lnTo>
                  <a:lnTo>
                    <a:pt x="8982" y="1073190"/>
                  </a:lnTo>
                  <a:lnTo>
                    <a:pt x="0" y="1028699"/>
                  </a:lnTo>
                  <a:lnTo>
                    <a:pt x="0" y="114299"/>
                  </a:lnTo>
                  <a:lnTo>
                    <a:pt x="8982" y="69809"/>
                  </a:lnTo>
                  <a:lnTo>
                    <a:pt x="33477" y="33477"/>
                  </a:lnTo>
                  <a:lnTo>
                    <a:pt x="69809" y="8982"/>
                  </a:lnTo>
                  <a:lnTo>
                    <a:pt x="114299" y="0"/>
                  </a:lnTo>
                  <a:lnTo>
                    <a:pt x="1981199" y="0"/>
                  </a:lnTo>
                  <a:lnTo>
                    <a:pt x="2024940" y="8700"/>
                  </a:lnTo>
                  <a:lnTo>
                    <a:pt x="2062022" y="33477"/>
                  </a:lnTo>
                  <a:lnTo>
                    <a:pt x="2086799" y="70559"/>
                  </a:lnTo>
                  <a:lnTo>
                    <a:pt x="2095499" y="114299"/>
                  </a:lnTo>
                  <a:lnTo>
                    <a:pt x="2095499" y="1028699"/>
                  </a:lnTo>
                  <a:lnTo>
                    <a:pt x="2086517" y="1073190"/>
                  </a:lnTo>
                  <a:lnTo>
                    <a:pt x="2062022" y="1109522"/>
                  </a:lnTo>
                  <a:lnTo>
                    <a:pt x="2025690" y="1134017"/>
                  </a:lnTo>
                  <a:lnTo>
                    <a:pt x="1981199" y="1142999"/>
                  </a:lnTo>
                  <a:close/>
                </a:path>
              </a:pathLst>
            </a:custGeom>
            <a:solidFill>
              <a:srgbClr val="3C05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78694" y="1806714"/>
            <a:ext cx="1463040" cy="50165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b="1" spc="-130" dirty="0">
                <a:solidFill>
                  <a:srgbClr val="FFFFFF"/>
                </a:solidFill>
                <a:latin typeface="Arial"/>
                <a:cs typeface="Arial"/>
              </a:rPr>
              <a:t>Q1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90" dirty="0">
                <a:solidFill>
                  <a:srgbClr val="FFFFFF"/>
                </a:solidFill>
                <a:latin typeface="Arial"/>
                <a:cs typeface="Arial"/>
              </a:rPr>
              <a:t>(Months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60" dirty="0">
                <a:solidFill>
                  <a:srgbClr val="FFFFFF"/>
                </a:solidFill>
                <a:latin typeface="Arial"/>
                <a:cs typeface="Arial"/>
              </a:rPr>
              <a:t>1–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3)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000" dirty="0">
                <a:solidFill>
                  <a:srgbClr val="FFD7D7"/>
                </a:solidFill>
                <a:latin typeface="Arial"/>
                <a:cs typeface="Arial"/>
              </a:rPr>
              <a:t>In</a:t>
            </a:r>
            <a:r>
              <a:rPr sz="1000" spc="40" dirty="0">
                <a:solidFill>
                  <a:srgbClr val="FFD7D7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D7D7"/>
                </a:solidFill>
                <a:latin typeface="Arial"/>
                <a:cs typeface="Arial"/>
              </a:rPr>
              <a:t>Progress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25800" y="1876171"/>
            <a:ext cx="2632710" cy="4235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sz="1300" b="1" spc="50" dirty="0">
                <a:solidFill>
                  <a:srgbClr val="1A1A1A"/>
                </a:solidFill>
                <a:latin typeface="Arial"/>
                <a:cs typeface="Arial"/>
              </a:rPr>
              <a:t>Develop</a:t>
            </a:r>
            <a:r>
              <a:rPr sz="1300" b="1" spc="-2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spc="60" dirty="0">
                <a:solidFill>
                  <a:srgbClr val="1A1A1A"/>
                </a:solidFill>
                <a:latin typeface="Arial"/>
                <a:cs typeface="Arial"/>
              </a:rPr>
              <a:t>General</a:t>
            </a:r>
            <a:r>
              <a:rPr sz="1300" b="1" spc="-1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spc="20" dirty="0">
                <a:solidFill>
                  <a:srgbClr val="1A1A1A"/>
                </a:solidFill>
                <a:latin typeface="Arial"/>
                <a:cs typeface="Arial"/>
              </a:rPr>
              <a:t>Guidelines</a:t>
            </a:r>
            <a:r>
              <a:rPr sz="1300" b="1" spc="-1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spc="-25" dirty="0">
                <a:solidFill>
                  <a:srgbClr val="1A1A1A"/>
                </a:solidFill>
                <a:latin typeface="Arial"/>
                <a:cs typeface="Arial"/>
              </a:rPr>
              <a:t>for </a:t>
            </a:r>
            <a:r>
              <a:rPr sz="1300" b="1" spc="75" dirty="0">
                <a:solidFill>
                  <a:srgbClr val="1A1A1A"/>
                </a:solidFill>
                <a:latin typeface="Arial"/>
                <a:cs typeface="Arial"/>
              </a:rPr>
              <a:t>Spectrum</a:t>
            </a:r>
            <a:r>
              <a:rPr sz="1300" b="1" spc="-9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spc="40" dirty="0">
                <a:solidFill>
                  <a:srgbClr val="1A1A1A"/>
                </a:solidFill>
                <a:latin typeface="Arial"/>
                <a:cs typeface="Arial"/>
              </a:rPr>
              <a:t>Monitoring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89581" y="1740026"/>
            <a:ext cx="3747135" cy="65405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25120" indent="-312420">
              <a:lnSpc>
                <a:spcPct val="100000"/>
              </a:lnSpc>
              <a:spcBef>
                <a:spcPts val="430"/>
              </a:spcBef>
              <a:buChar char="●"/>
              <a:tabLst>
                <a:tab pos="325120" algn="l"/>
              </a:tabLst>
            </a:pPr>
            <a:r>
              <a:rPr sz="1100" spc="65" dirty="0">
                <a:latin typeface="Arial"/>
                <a:cs typeface="Arial"/>
              </a:rPr>
              <a:t>Orientation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75" dirty="0">
                <a:latin typeface="Arial"/>
                <a:cs typeface="Arial"/>
              </a:rPr>
              <a:t>with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80" dirty="0">
                <a:latin typeface="Arial"/>
                <a:cs typeface="Arial"/>
              </a:rPr>
              <a:t>Commission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70" dirty="0">
                <a:latin typeface="Arial"/>
                <a:cs typeface="Arial"/>
              </a:rPr>
              <a:t>staff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70" dirty="0">
                <a:latin typeface="Arial"/>
                <a:cs typeface="Arial"/>
              </a:rPr>
              <a:t>&amp;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Review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55" dirty="0">
                <a:latin typeface="Arial"/>
                <a:cs typeface="Arial"/>
              </a:rPr>
              <a:t>tools</a:t>
            </a:r>
            <a:endParaRPr sz="1100">
              <a:latin typeface="Arial"/>
              <a:cs typeface="Arial"/>
            </a:endParaRPr>
          </a:p>
          <a:p>
            <a:pPr marL="325120" indent="-312420">
              <a:lnSpc>
                <a:spcPct val="100000"/>
              </a:lnSpc>
              <a:spcBef>
                <a:spcPts val="330"/>
              </a:spcBef>
              <a:buChar char="●"/>
              <a:tabLst>
                <a:tab pos="325120" algn="l"/>
              </a:tabLst>
            </a:pPr>
            <a:r>
              <a:rPr sz="1100" dirty="0">
                <a:latin typeface="Arial"/>
                <a:cs typeface="Arial"/>
              </a:rPr>
              <a:t>Begin</a:t>
            </a:r>
            <a:r>
              <a:rPr sz="1100" spc="55" dirty="0">
                <a:latin typeface="Arial"/>
                <a:cs typeface="Arial"/>
              </a:rPr>
              <a:t> </a:t>
            </a:r>
            <a:r>
              <a:rPr sz="1100" spc="90" dirty="0">
                <a:latin typeface="Arial"/>
                <a:cs typeface="Arial"/>
              </a:rPr>
              <a:t>development</a:t>
            </a:r>
            <a:r>
              <a:rPr sz="1100" spc="70" dirty="0">
                <a:latin typeface="Arial"/>
                <a:cs typeface="Arial"/>
              </a:rPr>
              <a:t> of </a:t>
            </a:r>
            <a:r>
              <a:rPr sz="1100" spc="50" dirty="0">
                <a:latin typeface="Arial"/>
                <a:cs typeface="Arial"/>
              </a:rPr>
              <a:t>guidelines</a:t>
            </a:r>
            <a:endParaRPr sz="1100">
              <a:latin typeface="Arial"/>
              <a:cs typeface="Arial"/>
            </a:endParaRPr>
          </a:p>
          <a:p>
            <a:pPr marL="325120" indent="-312420">
              <a:lnSpc>
                <a:spcPct val="100000"/>
              </a:lnSpc>
              <a:spcBef>
                <a:spcPts val="330"/>
              </a:spcBef>
              <a:buChar char="●"/>
              <a:tabLst>
                <a:tab pos="325120" algn="l"/>
              </a:tabLst>
            </a:pPr>
            <a:r>
              <a:rPr sz="1100" dirty="0">
                <a:latin typeface="Arial"/>
                <a:cs typeface="Arial"/>
              </a:rPr>
              <a:t>Field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70" dirty="0">
                <a:latin typeface="Arial"/>
                <a:cs typeface="Arial"/>
              </a:rPr>
              <a:t>assessments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85" dirty="0">
                <a:latin typeface="Arial"/>
                <a:cs typeface="Arial"/>
              </a:rPr>
              <a:t>on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40" dirty="0">
                <a:latin typeface="Arial"/>
                <a:cs typeface="Arial"/>
              </a:rPr>
              <a:t>Tortola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57237" y="2805112"/>
            <a:ext cx="10677525" cy="1152525"/>
            <a:chOff x="757237" y="2805112"/>
            <a:chExt cx="10677525" cy="1152525"/>
          </a:xfrm>
        </p:grpSpPr>
        <p:sp>
          <p:nvSpPr>
            <p:cNvPr id="14" name="object 14"/>
            <p:cNvSpPr/>
            <p:nvPr/>
          </p:nvSpPr>
          <p:spPr>
            <a:xfrm>
              <a:off x="762000" y="2809875"/>
              <a:ext cx="10668000" cy="1143000"/>
            </a:xfrm>
            <a:custGeom>
              <a:avLst/>
              <a:gdLst/>
              <a:ahLst/>
              <a:cxnLst/>
              <a:rect l="l" t="t" r="r" b="b"/>
              <a:pathLst>
                <a:path w="10668000" h="1143000">
                  <a:moveTo>
                    <a:pt x="10553699" y="1142999"/>
                  </a:moveTo>
                  <a:lnTo>
                    <a:pt x="114299" y="1142999"/>
                  </a:lnTo>
                  <a:lnTo>
                    <a:pt x="69809" y="1134017"/>
                  </a:lnTo>
                  <a:lnTo>
                    <a:pt x="33477" y="1109522"/>
                  </a:lnTo>
                  <a:lnTo>
                    <a:pt x="8982" y="1073190"/>
                  </a:lnTo>
                  <a:lnTo>
                    <a:pt x="0" y="1028699"/>
                  </a:lnTo>
                  <a:lnTo>
                    <a:pt x="0" y="114299"/>
                  </a:lnTo>
                  <a:lnTo>
                    <a:pt x="8982" y="69809"/>
                  </a:lnTo>
                  <a:lnTo>
                    <a:pt x="33477" y="33477"/>
                  </a:lnTo>
                  <a:lnTo>
                    <a:pt x="69809" y="8982"/>
                  </a:lnTo>
                  <a:lnTo>
                    <a:pt x="114299" y="0"/>
                  </a:lnTo>
                  <a:lnTo>
                    <a:pt x="10553699" y="0"/>
                  </a:lnTo>
                  <a:lnTo>
                    <a:pt x="10597440" y="8700"/>
                  </a:lnTo>
                  <a:lnTo>
                    <a:pt x="10634522" y="33477"/>
                  </a:lnTo>
                  <a:lnTo>
                    <a:pt x="10659299" y="70559"/>
                  </a:lnTo>
                  <a:lnTo>
                    <a:pt x="10667999" y="114299"/>
                  </a:lnTo>
                  <a:lnTo>
                    <a:pt x="10667999" y="1028699"/>
                  </a:lnTo>
                  <a:lnTo>
                    <a:pt x="10659017" y="1073190"/>
                  </a:lnTo>
                  <a:lnTo>
                    <a:pt x="10634522" y="1109522"/>
                  </a:lnTo>
                  <a:lnTo>
                    <a:pt x="10598190" y="1134017"/>
                  </a:lnTo>
                  <a:lnTo>
                    <a:pt x="10553699" y="1142999"/>
                  </a:lnTo>
                  <a:close/>
                </a:path>
              </a:pathLst>
            </a:custGeom>
            <a:solidFill>
              <a:srgbClr val="F7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62000" y="2809875"/>
              <a:ext cx="10668000" cy="1143000"/>
            </a:xfrm>
            <a:custGeom>
              <a:avLst/>
              <a:gdLst/>
              <a:ahLst/>
              <a:cxnLst/>
              <a:rect l="l" t="t" r="r" b="b"/>
              <a:pathLst>
                <a:path w="10668000" h="1143000">
                  <a:moveTo>
                    <a:pt x="0" y="114299"/>
                  </a:moveTo>
                  <a:lnTo>
                    <a:pt x="8982" y="69809"/>
                  </a:lnTo>
                  <a:lnTo>
                    <a:pt x="33477" y="33477"/>
                  </a:lnTo>
                  <a:lnTo>
                    <a:pt x="69809" y="8982"/>
                  </a:lnTo>
                  <a:lnTo>
                    <a:pt x="114299" y="0"/>
                  </a:lnTo>
                  <a:lnTo>
                    <a:pt x="10553699" y="0"/>
                  </a:lnTo>
                  <a:lnTo>
                    <a:pt x="10597440" y="8700"/>
                  </a:lnTo>
                  <a:lnTo>
                    <a:pt x="10634522" y="33477"/>
                  </a:lnTo>
                  <a:lnTo>
                    <a:pt x="10659299" y="70559"/>
                  </a:lnTo>
                  <a:lnTo>
                    <a:pt x="10667999" y="114299"/>
                  </a:lnTo>
                  <a:lnTo>
                    <a:pt x="10667999" y="1028699"/>
                  </a:lnTo>
                  <a:lnTo>
                    <a:pt x="10659017" y="1073190"/>
                  </a:lnTo>
                  <a:lnTo>
                    <a:pt x="10634522" y="1109522"/>
                  </a:lnTo>
                  <a:lnTo>
                    <a:pt x="10598190" y="1134017"/>
                  </a:lnTo>
                  <a:lnTo>
                    <a:pt x="10553699" y="1142999"/>
                  </a:lnTo>
                  <a:lnTo>
                    <a:pt x="114299" y="1142999"/>
                  </a:lnTo>
                  <a:lnTo>
                    <a:pt x="69809" y="1134017"/>
                  </a:lnTo>
                  <a:lnTo>
                    <a:pt x="33477" y="1109522"/>
                  </a:lnTo>
                  <a:lnTo>
                    <a:pt x="8982" y="1073190"/>
                  </a:lnTo>
                  <a:lnTo>
                    <a:pt x="0" y="1028699"/>
                  </a:lnTo>
                  <a:lnTo>
                    <a:pt x="0" y="114299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62000" y="2809875"/>
              <a:ext cx="2095500" cy="1143000"/>
            </a:xfrm>
            <a:custGeom>
              <a:avLst/>
              <a:gdLst/>
              <a:ahLst/>
              <a:cxnLst/>
              <a:rect l="l" t="t" r="r" b="b"/>
              <a:pathLst>
                <a:path w="2095500" h="1143000">
                  <a:moveTo>
                    <a:pt x="1981199" y="1142999"/>
                  </a:moveTo>
                  <a:lnTo>
                    <a:pt x="114299" y="1142999"/>
                  </a:lnTo>
                  <a:lnTo>
                    <a:pt x="69809" y="1134017"/>
                  </a:lnTo>
                  <a:lnTo>
                    <a:pt x="33477" y="1109522"/>
                  </a:lnTo>
                  <a:lnTo>
                    <a:pt x="8982" y="1073190"/>
                  </a:lnTo>
                  <a:lnTo>
                    <a:pt x="0" y="1028699"/>
                  </a:lnTo>
                  <a:lnTo>
                    <a:pt x="0" y="114299"/>
                  </a:lnTo>
                  <a:lnTo>
                    <a:pt x="8982" y="69809"/>
                  </a:lnTo>
                  <a:lnTo>
                    <a:pt x="33477" y="33477"/>
                  </a:lnTo>
                  <a:lnTo>
                    <a:pt x="69809" y="8982"/>
                  </a:lnTo>
                  <a:lnTo>
                    <a:pt x="114299" y="0"/>
                  </a:lnTo>
                  <a:lnTo>
                    <a:pt x="1981199" y="0"/>
                  </a:lnTo>
                  <a:lnTo>
                    <a:pt x="2024940" y="8700"/>
                  </a:lnTo>
                  <a:lnTo>
                    <a:pt x="2062022" y="33477"/>
                  </a:lnTo>
                  <a:lnTo>
                    <a:pt x="2086799" y="70559"/>
                  </a:lnTo>
                  <a:lnTo>
                    <a:pt x="2095499" y="114299"/>
                  </a:lnTo>
                  <a:lnTo>
                    <a:pt x="2095499" y="1028699"/>
                  </a:lnTo>
                  <a:lnTo>
                    <a:pt x="2086517" y="1073190"/>
                  </a:lnTo>
                  <a:lnTo>
                    <a:pt x="2062022" y="1109522"/>
                  </a:lnTo>
                  <a:lnTo>
                    <a:pt x="2025690" y="1134017"/>
                  </a:lnTo>
                  <a:lnTo>
                    <a:pt x="1981199" y="1142999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031781" y="3092589"/>
            <a:ext cx="1557020" cy="50165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Q2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90" dirty="0">
                <a:solidFill>
                  <a:srgbClr val="FFFFFF"/>
                </a:solidFill>
                <a:latin typeface="Arial"/>
                <a:cs typeface="Arial"/>
              </a:rPr>
              <a:t>(Months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185" dirty="0">
                <a:solidFill>
                  <a:srgbClr val="FFFFFF"/>
                </a:solidFill>
                <a:latin typeface="Arial"/>
                <a:cs typeface="Arial"/>
              </a:rPr>
              <a:t>4–</a:t>
            </a:r>
            <a:r>
              <a:rPr sz="1400" b="1" spc="120" dirty="0">
                <a:solidFill>
                  <a:srgbClr val="FFFFFF"/>
                </a:solidFill>
                <a:latin typeface="Arial"/>
                <a:cs typeface="Arial"/>
              </a:rPr>
              <a:t>6)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000" spc="70" dirty="0">
                <a:solidFill>
                  <a:srgbClr val="FFD7D7"/>
                </a:solidFill>
                <a:latin typeface="Arial"/>
                <a:cs typeface="Arial"/>
              </a:rPr>
              <a:t>Upcoming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25800" y="3162046"/>
            <a:ext cx="2068830" cy="4235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sz="1300" b="1" spc="60" dirty="0">
                <a:solidFill>
                  <a:srgbClr val="1A1A1A"/>
                </a:solidFill>
                <a:latin typeface="Arial"/>
                <a:cs typeface="Arial"/>
              </a:rPr>
              <a:t>Conduct</a:t>
            </a:r>
            <a:r>
              <a:rPr sz="1300" b="1" spc="-4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1A1A1A"/>
                </a:solidFill>
                <a:latin typeface="Arial"/>
                <a:cs typeface="Arial"/>
              </a:rPr>
              <a:t>Field</a:t>
            </a:r>
            <a:r>
              <a:rPr sz="1300" b="1" spc="-4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spc="65" dirty="0">
                <a:solidFill>
                  <a:srgbClr val="1A1A1A"/>
                </a:solidFill>
                <a:latin typeface="Arial"/>
                <a:cs typeface="Arial"/>
              </a:rPr>
              <a:t>Spectrum </a:t>
            </a:r>
            <a:r>
              <a:rPr sz="1300" b="1" spc="70" dirty="0">
                <a:solidFill>
                  <a:srgbClr val="1A1A1A"/>
                </a:solidFill>
                <a:latin typeface="Arial"/>
                <a:cs typeface="Arial"/>
              </a:rPr>
              <a:t>Measurements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89581" y="2982086"/>
            <a:ext cx="4034790" cy="7835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25120" marR="5080" indent="-313055">
              <a:lnSpc>
                <a:spcPct val="102299"/>
              </a:lnSpc>
              <a:spcBef>
                <a:spcPts val="70"/>
              </a:spcBef>
              <a:buChar char="●"/>
              <a:tabLst>
                <a:tab pos="325120" algn="l"/>
              </a:tabLst>
            </a:pPr>
            <a:r>
              <a:rPr sz="1100" spc="75" dirty="0">
                <a:latin typeface="Arial"/>
                <a:cs typeface="Arial"/>
              </a:rPr>
              <a:t>Measurements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85" dirty="0">
                <a:latin typeface="Arial"/>
                <a:cs typeface="Arial"/>
              </a:rPr>
              <a:t>on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50" dirty="0">
                <a:latin typeface="Arial"/>
                <a:cs typeface="Arial"/>
              </a:rPr>
              <a:t>Virgin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50" dirty="0">
                <a:latin typeface="Arial"/>
                <a:cs typeface="Arial"/>
              </a:rPr>
              <a:t>Gorda,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70" dirty="0">
                <a:latin typeface="Arial"/>
                <a:cs typeface="Arial"/>
              </a:rPr>
              <a:t>Anegada,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70" dirty="0">
                <a:latin typeface="Arial"/>
                <a:cs typeface="Arial"/>
              </a:rPr>
              <a:t>&amp;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60" dirty="0">
                <a:latin typeface="Arial"/>
                <a:cs typeface="Arial"/>
              </a:rPr>
              <a:t>Jost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45" dirty="0">
                <a:latin typeface="Arial"/>
                <a:cs typeface="Arial"/>
              </a:rPr>
              <a:t>Van </a:t>
            </a:r>
            <a:r>
              <a:rPr sz="1100" spc="-20" dirty="0">
                <a:latin typeface="Arial"/>
                <a:cs typeface="Arial"/>
              </a:rPr>
              <a:t>Dyke</a:t>
            </a:r>
            <a:endParaRPr sz="1100">
              <a:latin typeface="Arial"/>
              <a:cs typeface="Arial"/>
            </a:endParaRPr>
          </a:p>
          <a:p>
            <a:pPr marL="325120" indent="-312420">
              <a:lnSpc>
                <a:spcPct val="100000"/>
              </a:lnSpc>
              <a:spcBef>
                <a:spcPts val="330"/>
              </a:spcBef>
              <a:buChar char="●"/>
              <a:tabLst>
                <a:tab pos="325120" algn="l"/>
              </a:tabLst>
            </a:pPr>
            <a:r>
              <a:rPr sz="1100" spc="60" dirty="0">
                <a:latin typeface="Arial"/>
                <a:cs typeface="Arial"/>
              </a:rPr>
              <a:t>Identify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70" dirty="0">
                <a:latin typeface="Arial"/>
                <a:cs typeface="Arial"/>
              </a:rPr>
              <a:t>unauthorized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55" dirty="0">
                <a:latin typeface="Arial"/>
                <a:cs typeface="Arial"/>
              </a:rPr>
              <a:t>use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70" dirty="0">
                <a:latin typeface="Arial"/>
                <a:cs typeface="Arial"/>
              </a:rPr>
              <a:t>&amp;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Refine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50" dirty="0">
                <a:latin typeface="Arial"/>
                <a:cs typeface="Arial"/>
              </a:rPr>
              <a:t>guidelines</a:t>
            </a:r>
            <a:endParaRPr sz="1100">
              <a:latin typeface="Arial"/>
              <a:cs typeface="Arial"/>
            </a:endParaRPr>
          </a:p>
          <a:p>
            <a:pPr marL="325120" indent="-312420">
              <a:lnSpc>
                <a:spcPct val="100000"/>
              </a:lnSpc>
              <a:spcBef>
                <a:spcPts val="330"/>
              </a:spcBef>
              <a:buChar char="●"/>
              <a:tabLst>
                <a:tab pos="325120" algn="l"/>
              </a:tabLst>
            </a:pPr>
            <a:r>
              <a:rPr sz="1100" spc="55" dirty="0">
                <a:latin typeface="Arial"/>
                <a:cs typeface="Arial"/>
              </a:rPr>
              <a:t>Start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65" dirty="0">
                <a:latin typeface="Arial"/>
                <a:cs typeface="Arial"/>
              </a:rPr>
              <a:t>drive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50" dirty="0">
                <a:latin typeface="Arial"/>
                <a:cs typeface="Arial"/>
              </a:rPr>
              <a:t>tests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57237" y="4090987"/>
            <a:ext cx="10677525" cy="1152525"/>
            <a:chOff x="757237" y="4090987"/>
            <a:chExt cx="10677525" cy="1152525"/>
          </a:xfrm>
        </p:grpSpPr>
        <p:sp>
          <p:nvSpPr>
            <p:cNvPr id="21" name="object 21"/>
            <p:cNvSpPr/>
            <p:nvPr/>
          </p:nvSpPr>
          <p:spPr>
            <a:xfrm>
              <a:off x="762000" y="4095750"/>
              <a:ext cx="10668000" cy="1143000"/>
            </a:xfrm>
            <a:custGeom>
              <a:avLst/>
              <a:gdLst/>
              <a:ahLst/>
              <a:cxnLst/>
              <a:rect l="l" t="t" r="r" b="b"/>
              <a:pathLst>
                <a:path w="10668000" h="1143000">
                  <a:moveTo>
                    <a:pt x="10553699" y="1142999"/>
                  </a:moveTo>
                  <a:lnTo>
                    <a:pt x="114299" y="1142999"/>
                  </a:lnTo>
                  <a:lnTo>
                    <a:pt x="69809" y="1134017"/>
                  </a:lnTo>
                  <a:lnTo>
                    <a:pt x="33477" y="1109522"/>
                  </a:lnTo>
                  <a:lnTo>
                    <a:pt x="8982" y="1073190"/>
                  </a:lnTo>
                  <a:lnTo>
                    <a:pt x="0" y="1028699"/>
                  </a:lnTo>
                  <a:lnTo>
                    <a:pt x="0" y="114299"/>
                  </a:lnTo>
                  <a:lnTo>
                    <a:pt x="8982" y="69809"/>
                  </a:lnTo>
                  <a:lnTo>
                    <a:pt x="33477" y="33477"/>
                  </a:lnTo>
                  <a:lnTo>
                    <a:pt x="69809" y="8982"/>
                  </a:lnTo>
                  <a:lnTo>
                    <a:pt x="114299" y="0"/>
                  </a:lnTo>
                  <a:lnTo>
                    <a:pt x="10553699" y="0"/>
                  </a:lnTo>
                  <a:lnTo>
                    <a:pt x="10597440" y="8700"/>
                  </a:lnTo>
                  <a:lnTo>
                    <a:pt x="10634522" y="33477"/>
                  </a:lnTo>
                  <a:lnTo>
                    <a:pt x="10659299" y="70559"/>
                  </a:lnTo>
                  <a:lnTo>
                    <a:pt x="10667999" y="114299"/>
                  </a:lnTo>
                  <a:lnTo>
                    <a:pt x="10667999" y="1028699"/>
                  </a:lnTo>
                  <a:lnTo>
                    <a:pt x="10659017" y="1073190"/>
                  </a:lnTo>
                  <a:lnTo>
                    <a:pt x="10634522" y="1109522"/>
                  </a:lnTo>
                  <a:lnTo>
                    <a:pt x="10598190" y="1134017"/>
                  </a:lnTo>
                  <a:lnTo>
                    <a:pt x="10553699" y="1142999"/>
                  </a:lnTo>
                  <a:close/>
                </a:path>
              </a:pathLst>
            </a:custGeom>
            <a:solidFill>
              <a:srgbClr val="F7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62000" y="4095750"/>
              <a:ext cx="10668000" cy="1143000"/>
            </a:xfrm>
            <a:custGeom>
              <a:avLst/>
              <a:gdLst/>
              <a:ahLst/>
              <a:cxnLst/>
              <a:rect l="l" t="t" r="r" b="b"/>
              <a:pathLst>
                <a:path w="10668000" h="1143000">
                  <a:moveTo>
                    <a:pt x="0" y="114299"/>
                  </a:moveTo>
                  <a:lnTo>
                    <a:pt x="8982" y="69809"/>
                  </a:lnTo>
                  <a:lnTo>
                    <a:pt x="33477" y="33477"/>
                  </a:lnTo>
                  <a:lnTo>
                    <a:pt x="69809" y="8982"/>
                  </a:lnTo>
                  <a:lnTo>
                    <a:pt x="114299" y="0"/>
                  </a:lnTo>
                  <a:lnTo>
                    <a:pt x="10553699" y="0"/>
                  </a:lnTo>
                  <a:lnTo>
                    <a:pt x="10597440" y="8700"/>
                  </a:lnTo>
                  <a:lnTo>
                    <a:pt x="10634522" y="33477"/>
                  </a:lnTo>
                  <a:lnTo>
                    <a:pt x="10659299" y="70559"/>
                  </a:lnTo>
                  <a:lnTo>
                    <a:pt x="10667999" y="114299"/>
                  </a:lnTo>
                  <a:lnTo>
                    <a:pt x="10667999" y="1028699"/>
                  </a:lnTo>
                  <a:lnTo>
                    <a:pt x="10659017" y="1073190"/>
                  </a:lnTo>
                  <a:lnTo>
                    <a:pt x="10634522" y="1109522"/>
                  </a:lnTo>
                  <a:lnTo>
                    <a:pt x="10598190" y="1134017"/>
                  </a:lnTo>
                  <a:lnTo>
                    <a:pt x="10553699" y="1142999"/>
                  </a:lnTo>
                  <a:lnTo>
                    <a:pt x="114299" y="1142999"/>
                  </a:lnTo>
                  <a:lnTo>
                    <a:pt x="69809" y="1134017"/>
                  </a:lnTo>
                  <a:lnTo>
                    <a:pt x="33477" y="1109522"/>
                  </a:lnTo>
                  <a:lnTo>
                    <a:pt x="8982" y="1073190"/>
                  </a:lnTo>
                  <a:lnTo>
                    <a:pt x="0" y="1028699"/>
                  </a:lnTo>
                  <a:lnTo>
                    <a:pt x="0" y="114299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2000" y="4095750"/>
              <a:ext cx="2095500" cy="1143000"/>
            </a:xfrm>
            <a:custGeom>
              <a:avLst/>
              <a:gdLst/>
              <a:ahLst/>
              <a:cxnLst/>
              <a:rect l="l" t="t" r="r" b="b"/>
              <a:pathLst>
                <a:path w="2095500" h="1143000">
                  <a:moveTo>
                    <a:pt x="1981199" y="1142999"/>
                  </a:moveTo>
                  <a:lnTo>
                    <a:pt x="114299" y="1142999"/>
                  </a:lnTo>
                  <a:lnTo>
                    <a:pt x="69809" y="1134017"/>
                  </a:lnTo>
                  <a:lnTo>
                    <a:pt x="33477" y="1109522"/>
                  </a:lnTo>
                  <a:lnTo>
                    <a:pt x="8982" y="1073190"/>
                  </a:lnTo>
                  <a:lnTo>
                    <a:pt x="0" y="1028699"/>
                  </a:lnTo>
                  <a:lnTo>
                    <a:pt x="0" y="114299"/>
                  </a:lnTo>
                  <a:lnTo>
                    <a:pt x="8982" y="69809"/>
                  </a:lnTo>
                  <a:lnTo>
                    <a:pt x="33477" y="33477"/>
                  </a:lnTo>
                  <a:lnTo>
                    <a:pt x="69809" y="8982"/>
                  </a:lnTo>
                  <a:lnTo>
                    <a:pt x="114299" y="0"/>
                  </a:lnTo>
                  <a:lnTo>
                    <a:pt x="1981199" y="0"/>
                  </a:lnTo>
                  <a:lnTo>
                    <a:pt x="2024940" y="8700"/>
                  </a:lnTo>
                  <a:lnTo>
                    <a:pt x="2062022" y="33477"/>
                  </a:lnTo>
                  <a:lnTo>
                    <a:pt x="2086799" y="70559"/>
                  </a:lnTo>
                  <a:lnTo>
                    <a:pt x="2095499" y="114299"/>
                  </a:lnTo>
                  <a:lnTo>
                    <a:pt x="2095499" y="1028699"/>
                  </a:lnTo>
                  <a:lnTo>
                    <a:pt x="2086517" y="1073190"/>
                  </a:lnTo>
                  <a:lnTo>
                    <a:pt x="2062022" y="1109522"/>
                  </a:lnTo>
                  <a:lnTo>
                    <a:pt x="2025690" y="1134017"/>
                  </a:lnTo>
                  <a:lnTo>
                    <a:pt x="1981199" y="1142999"/>
                  </a:lnTo>
                  <a:close/>
                </a:path>
              </a:pathLst>
            </a:custGeom>
            <a:solidFill>
              <a:srgbClr val="C90F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043332" y="4378465"/>
            <a:ext cx="1534160" cy="50165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Q3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90" dirty="0">
                <a:solidFill>
                  <a:srgbClr val="FFFFFF"/>
                </a:solidFill>
                <a:latin typeface="Arial"/>
                <a:cs typeface="Arial"/>
              </a:rPr>
              <a:t>(Months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120" dirty="0">
                <a:solidFill>
                  <a:srgbClr val="FFFFFF"/>
                </a:solidFill>
                <a:latin typeface="Arial"/>
                <a:cs typeface="Arial"/>
              </a:rPr>
              <a:t>7–</a:t>
            </a:r>
            <a:r>
              <a:rPr sz="1400" b="1" spc="70" dirty="0">
                <a:solidFill>
                  <a:srgbClr val="FFFFFF"/>
                </a:solidFill>
                <a:latin typeface="Arial"/>
                <a:cs typeface="Arial"/>
              </a:rPr>
              <a:t>9)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000" spc="50" dirty="0">
                <a:solidFill>
                  <a:srgbClr val="FFD7D7"/>
                </a:solidFill>
                <a:latin typeface="Arial"/>
                <a:cs typeface="Arial"/>
              </a:rPr>
              <a:t>Planned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225800" y="4447921"/>
            <a:ext cx="3041015" cy="4235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sz="1300" b="1" dirty="0">
                <a:solidFill>
                  <a:srgbClr val="1A1A1A"/>
                </a:solidFill>
                <a:latin typeface="Arial"/>
                <a:cs typeface="Arial"/>
              </a:rPr>
              <a:t>Assess</a:t>
            </a:r>
            <a:r>
              <a:rPr sz="1300" b="1" spc="-3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spc="75" dirty="0">
                <a:solidFill>
                  <a:srgbClr val="1A1A1A"/>
                </a:solidFill>
                <a:latin typeface="Arial"/>
                <a:cs typeface="Arial"/>
              </a:rPr>
              <a:t>Spectrum</a:t>
            </a:r>
            <a:r>
              <a:rPr sz="1300" b="1" spc="-3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spc="60" dirty="0">
                <a:solidFill>
                  <a:srgbClr val="1A1A1A"/>
                </a:solidFill>
                <a:latin typeface="Arial"/>
                <a:cs typeface="Arial"/>
              </a:rPr>
              <a:t>Availability</a:t>
            </a:r>
            <a:r>
              <a:rPr sz="1300" b="1" spc="-3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1A1A1A"/>
                </a:solidFill>
                <a:latin typeface="Arial"/>
                <a:cs typeface="Arial"/>
              </a:rPr>
              <a:t>for</a:t>
            </a:r>
            <a:r>
              <a:rPr sz="1300" b="1" spc="-3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spc="-25" dirty="0">
                <a:solidFill>
                  <a:srgbClr val="1A1A1A"/>
                </a:solidFill>
                <a:latin typeface="Arial"/>
                <a:cs typeface="Arial"/>
              </a:rPr>
              <a:t>5G </a:t>
            </a:r>
            <a:r>
              <a:rPr sz="1300" b="1" spc="60" dirty="0">
                <a:solidFill>
                  <a:srgbClr val="1A1A1A"/>
                </a:solidFill>
                <a:latin typeface="Arial"/>
                <a:cs typeface="Arial"/>
              </a:rPr>
              <a:t>Deployment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89581" y="4311777"/>
            <a:ext cx="4059554" cy="65405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25120" indent="-312420">
              <a:lnSpc>
                <a:spcPct val="100000"/>
              </a:lnSpc>
              <a:spcBef>
                <a:spcPts val="430"/>
              </a:spcBef>
              <a:buChar char="●"/>
              <a:tabLst>
                <a:tab pos="325120" algn="l"/>
              </a:tabLst>
            </a:pPr>
            <a:r>
              <a:rPr sz="1100" spc="85" dirty="0">
                <a:latin typeface="Arial"/>
                <a:cs typeface="Arial"/>
              </a:rPr>
              <a:t>Complete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5G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60" dirty="0">
                <a:latin typeface="Arial"/>
                <a:cs typeface="Arial"/>
              </a:rPr>
              <a:t>readiness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75" dirty="0">
                <a:latin typeface="Arial"/>
                <a:cs typeface="Arial"/>
              </a:rPr>
              <a:t>assessment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114" dirty="0">
                <a:latin typeface="Arial"/>
                <a:cs typeface="Arial"/>
              </a:rPr>
              <a:t>(low/mid-</a:t>
            </a:r>
            <a:r>
              <a:rPr sz="1100" spc="125" dirty="0">
                <a:latin typeface="Arial"/>
                <a:cs typeface="Arial"/>
              </a:rPr>
              <a:t>band)</a:t>
            </a:r>
            <a:endParaRPr sz="1100">
              <a:latin typeface="Arial"/>
              <a:cs typeface="Arial"/>
            </a:endParaRPr>
          </a:p>
          <a:p>
            <a:pPr marL="325120" indent="-312420">
              <a:lnSpc>
                <a:spcPct val="100000"/>
              </a:lnSpc>
              <a:spcBef>
                <a:spcPts val="330"/>
              </a:spcBef>
              <a:buChar char="●"/>
              <a:tabLst>
                <a:tab pos="325120" algn="l"/>
              </a:tabLst>
            </a:pPr>
            <a:r>
              <a:rPr sz="1100" dirty="0">
                <a:latin typeface="Arial"/>
                <a:cs typeface="Arial"/>
              </a:rPr>
              <a:t>Deliver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spc="65" dirty="0">
                <a:latin typeface="Arial"/>
                <a:cs typeface="Arial"/>
              </a:rPr>
              <a:t>internal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spc="75" dirty="0">
                <a:latin typeface="Arial"/>
                <a:cs typeface="Arial"/>
              </a:rPr>
              <a:t>training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spc="70" dirty="0">
                <a:latin typeface="Arial"/>
                <a:cs typeface="Arial"/>
              </a:rPr>
              <a:t>&amp;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QoS</a:t>
            </a:r>
            <a:r>
              <a:rPr sz="1100" spc="45" dirty="0">
                <a:latin typeface="Arial"/>
                <a:cs typeface="Arial"/>
              </a:rPr>
              <a:t> analysis</a:t>
            </a:r>
            <a:endParaRPr sz="1100">
              <a:latin typeface="Arial"/>
              <a:cs typeface="Arial"/>
            </a:endParaRPr>
          </a:p>
          <a:p>
            <a:pPr marL="325120" indent="-312420">
              <a:lnSpc>
                <a:spcPct val="100000"/>
              </a:lnSpc>
              <a:spcBef>
                <a:spcPts val="330"/>
              </a:spcBef>
              <a:buChar char="●"/>
              <a:tabLst>
                <a:tab pos="325120" algn="l"/>
              </a:tabLst>
            </a:pPr>
            <a:r>
              <a:rPr sz="1100" spc="60" dirty="0">
                <a:latin typeface="Arial"/>
                <a:cs typeface="Arial"/>
              </a:rPr>
              <a:t>Draft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80" dirty="0">
                <a:latin typeface="Arial"/>
                <a:cs typeface="Arial"/>
              </a:rPr>
              <a:t>interim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60" dirty="0">
                <a:latin typeface="Arial"/>
                <a:cs typeface="Arial"/>
              </a:rPr>
              <a:t>findings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57237" y="5376862"/>
            <a:ext cx="10677525" cy="1152525"/>
            <a:chOff x="757237" y="5376862"/>
            <a:chExt cx="10677525" cy="1152525"/>
          </a:xfrm>
        </p:grpSpPr>
        <p:sp>
          <p:nvSpPr>
            <p:cNvPr id="28" name="object 28"/>
            <p:cNvSpPr/>
            <p:nvPr/>
          </p:nvSpPr>
          <p:spPr>
            <a:xfrm>
              <a:off x="762000" y="5381625"/>
              <a:ext cx="10668000" cy="1143000"/>
            </a:xfrm>
            <a:custGeom>
              <a:avLst/>
              <a:gdLst/>
              <a:ahLst/>
              <a:cxnLst/>
              <a:rect l="l" t="t" r="r" b="b"/>
              <a:pathLst>
                <a:path w="10668000" h="1143000">
                  <a:moveTo>
                    <a:pt x="10553699" y="1142999"/>
                  </a:moveTo>
                  <a:lnTo>
                    <a:pt x="114299" y="1142999"/>
                  </a:lnTo>
                  <a:lnTo>
                    <a:pt x="69809" y="1134017"/>
                  </a:lnTo>
                  <a:lnTo>
                    <a:pt x="33477" y="1109522"/>
                  </a:lnTo>
                  <a:lnTo>
                    <a:pt x="8982" y="1073190"/>
                  </a:lnTo>
                  <a:lnTo>
                    <a:pt x="0" y="1028699"/>
                  </a:lnTo>
                  <a:lnTo>
                    <a:pt x="0" y="114299"/>
                  </a:lnTo>
                  <a:lnTo>
                    <a:pt x="8982" y="69809"/>
                  </a:lnTo>
                  <a:lnTo>
                    <a:pt x="33477" y="33477"/>
                  </a:lnTo>
                  <a:lnTo>
                    <a:pt x="69809" y="8982"/>
                  </a:lnTo>
                  <a:lnTo>
                    <a:pt x="114299" y="0"/>
                  </a:lnTo>
                  <a:lnTo>
                    <a:pt x="10553699" y="0"/>
                  </a:lnTo>
                  <a:lnTo>
                    <a:pt x="10597440" y="8700"/>
                  </a:lnTo>
                  <a:lnTo>
                    <a:pt x="10634522" y="33477"/>
                  </a:lnTo>
                  <a:lnTo>
                    <a:pt x="10659299" y="70559"/>
                  </a:lnTo>
                  <a:lnTo>
                    <a:pt x="10667999" y="114299"/>
                  </a:lnTo>
                  <a:lnTo>
                    <a:pt x="10667999" y="1028699"/>
                  </a:lnTo>
                  <a:lnTo>
                    <a:pt x="10659017" y="1073190"/>
                  </a:lnTo>
                  <a:lnTo>
                    <a:pt x="10634522" y="1109522"/>
                  </a:lnTo>
                  <a:lnTo>
                    <a:pt x="10598190" y="1134017"/>
                  </a:lnTo>
                  <a:lnTo>
                    <a:pt x="10553699" y="1142999"/>
                  </a:lnTo>
                  <a:close/>
                </a:path>
              </a:pathLst>
            </a:custGeom>
            <a:solidFill>
              <a:srgbClr val="F7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62000" y="5381625"/>
              <a:ext cx="10668000" cy="1143000"/>
            </a:xfrm>
            <a:custGeom>
              <a:avLst/>
              <a:gdLst/>
              <a:ahLst/>
              <a:cxnLst/>
              <a:rect l="l" t="t" r="r" b="b"/>
              <a:pathLst>
                <a:path w="10668000" h="1143000">
                  <a:moveTo>
                    <a:pt x="0" y="114299"/>
                  </a:moveTo>
                  <a:lnTo>
                    <a:pt x="8982" y="69809"/>
                  </a:lnTo>
                  <a:lnTo>
                    <a:pt x="33477" y="33477"/>
                  </a:lnTo>
                  <a:lnTo>
                    <a:pt x="69809" y="8982"/>
                  </a:lnTo>
                  <a:lnTo>
                    <a:pt x="114299" y="0"/>
                  </a:lnTo>
                  <a:lnTo>
                    <a:pt x="10553699" y="0"/>
                  </a:lnTo>
                  <a:lnTo>
                    <a:pt x="10597440" y="8700"/>
                  </a:lnTo>
                  <a:lnTo>
                    <a:pt x="10634522" y="33477"/>
                  </a:lnTo>
                  <a:lnTo>
                    <a:pt x="10659299" y="70559"/>
                  </a:lnTo>
                  <a:lnTo>
                    <a:pt x="10667999" y="114299"/>
                  </a:lnTo>
                  <a:lnTo>
                    <a:pt x="10667999" y="1028699"/>
                  </a:lnTo>
                  <a:lnTo>
                    <a:pt x="10659017" y="1073190"/>
                  </a:lnTo>
                  <a:lnTo>
                    <a:pt x="10634522" y="1109522"/>
                  </a:lnTo>
                  <a:lnTo>
                    <a:pt x="10598190" y="1134017"/>
                  </a:lnTo>
                  <a:lnTo>
                    <a:pt x="10553699" y="1142999"/>
                  </a:lnTo>
                  <a:lnTo>
                    <a:pt x="114299" y="1142999"/>
                  </a:lnTo>
                  <a:lnTo>
                    <a:pt x="69809" y="1134017"/>
                  </a:lnTo>
                  <a:lnTo>
                    <a:pt x="33477" y="1109522"/>
                  </a:lnTo>
                  <a:lnTo>
                    <a:pt x="8982" y="1073190"/>
                  </a:lnTo>
                  <a:lnTo>
                    <a:pt x="0" y="1028699"/>
                  </a:lnTo>
                  <a:lnTo>
                    <a:pt x="0" y="114299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62000" y="5381625"/>
              <a:ext cx="2095500" cy="1143000"/>
            </a:xfrm>
            <a:custGeom>
              <a:avLst/>
              <a:gdLst/>
              <a:ahLst/>
              <a:cxnLst/>
              <a:rect l="l" t="t" r="r" b="b"/>
              <a:pathLst>
                <a:path w="2095500" h="1143000">
                  <a:moveTo>
                    <a:pt x="1981199" y="1142999"/>
                  </a:moveTo>
                  <a:lnTo>
                    <a:pt x="114299" y="1142999"/>
                  </a:lnTo>
                  <a:lnTo>
                    <a:pt x="69809" y="1134017"/>
                  </a:lnTo>
                  <a:lnTo>
                    <a:pt x="33477" y="1109522"/>
                  </a:lnTo>
                  <a:lnTo>
                    <a:pt x="8982" y="1073190"/>
                  </a:lnTo>
                  <a:lnTo>
                    <a:pt x="0" y="1028699"/>
                  </a:lnTo>
                  <a:lnTo>
                    <a:pt x="0" y="114299"/>
                  </a:lnTo>
                  <a:lnTo>
                    <a:pt x="8982" y="69809"/>
                  </a:lnTo>
                  <a:lnTo>
                    <a:pt x="33477" y="33477"/>
                  </a:lnTo>
                  <a:lnTo>
                    <a:pt x="69809" y="8982"/>
                  </a:lnTo>
                  <a:lnTo>
                    <a:pt x="114299" y="0"/>
                  </a:lnTo>
                  <a:lnTo>
                    <a:pt x="1981199" y="0"/>
                  </a:lnTo>
                  <a:lnTo>
                    <a:pt x="2024940" y="8700"/>
                  </a:lnTo>
                  <a:lnTo>
                    <a:pt x="2062022" y="33477"/>
                  </a:lnTo>
                  <a:lnTo>
                    <a:pt x="2086799" y="70559"/>
                  </a:lnTo>
                  <a:lnTo>
                    <a:pt x="2095499" y="114299"/>
                  </a:lnTo>
                  <a:lnTo>
                    <a:pt x="2095499" y="1028699"/>
                  </a:lnTo>
                  <a:lnTo>
                    <a:pt x="2086517" y="1073190"/>
                  </a:lnTo>
                  <a:lnTo>
                    <a:pt x="2062022" y="1109522"/>
                  </a:lnTo>
                  <a:lnTo>
                    <a:pt x="2025690" y="1134017"/>
                  </a:lnTo>
                  <a:lnTo>
                    <a:pt x="1981199" y="1142999"/>
                  </a:lnTo>
                  <a:close/>
                </a:path>
              </a:pathLst>
            </a:custGeom>
            <a:solidFill>
              <a:srgbClr val="FA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63633" y="5664339"/>
            <a:ext cx="1693545" cy="50165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b="1" spc="90" dirty="0">
                <a:solidFill>
                  <a:srgbClr val="FFFFFF"/>
                </a:solidFill>
                <a:latin typeface="Arial"/>
                <a:cs typeface="Arial"/>
              </a:rPr>
              <a:t>Q4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90" dirty="0">
                <a:solidFill>
                  <a:srgbClr val="FFFFFF"/>
                </a:solidFill>
                <a:latin typeface="Arial"/>
                <a:cs typeface="Arial"/>
              </a:rPr>
              <a:t>(Months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10–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12)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000" spc="50" dirty="0">
                <a:solidFill>
                  <a:srgbClr val="FFD7D7"/>
                </a:solidFill>
                <a:latin typeface="Arial"/>
                <a:cs typeface="Arial"/>
              </a:rPr>
              <a:t>Planned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25800" y="5733796"/>
            <a:ext cx="2990850" cy="4235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sz="1300" b="1" spc="60" dirty="0">
                <a:solidFill>
                  <a:srgbClr val="1A1A1A"/>
                </a:solidFill>
                <a:latin typeface="Arial"/>
                <a:cs typeface="Arial"/>
              </a:rPr>
              <a:t>Evaluate</a:t>
            </a:r>
            <a:r>
              <a:rPr sz="1300" b="1" spc="-9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spc="55" dirty="0">
                <a:solidFill>
                  <a:srgbClr val="1A1A1A"/>
                </a:solidFill>
                <a:latin typeface="Arial"/>
                <a:cs typeface="Arial"/>
              </a:rPr>
              <a:t>Mobile</a:t>
            </a:r>
            <a:r>
              <a:rPr sz="1300" b="1" spc="-8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spc="65" dirty="0">
                <a:solidFill>
                  <a:srgbClr val="1A1A1A"/>
                </a:solidFill>
                <a:latin typeface="Arial"/>
                <a:cs typeface="Arial"/>
              </a:rPr>
              <a:t>Network</a:t>
            </a:r>
            <a:r>
              <a:rPr sz="1300" b="1" spc="-8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spc="60" dirty="0">
                <a:solidFill>
                  <a:srgbClr val="1A1A1A"/>
                </a:solidFill>
                <a:latin typeface="Arial"/>
                <a:cs typeface="Arial"/>
              </a:rPr>
              <a:t>Coverage </a:t>
            </a:r>
            <a:r>
              <a:rPr sz="1300" b="1" spc="100" dirty="0">
                <a:solidFill>
                  <a:srgbClr val="1A1A1A"/>
                </a:solidFill>
                <a:latin typeface="Arial"/>
                <a:cs typeface="Arial"/>
              </a:rPr>
              <a:t>and</a:t>
            </a:r>
            <a:r>
              <a:rPr sz="1300" b="1" spc="10" dirty="0">
                <a:solidFill>
                  <a:srgbClr val="1A1A1A"/>
                </a:solidFill>
                <a:latin typeface="Arial"/>
                <a:cs typeface="Arial"/>
              </a:rPr>
              <a:t> Service</a:t>
            </a:r>
            <a:r>
              <a:rPr sz="1300" b="1" spc="1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300" b="1" spc="50" dirty="0">
                <a:solidFill>
                  <a:srgbClr val="1A1A1A"/>
                </a:solidFill>
                <a:latin typeface="Arial"/>
                <a:cs typeface="Arial"/>
              </a:rPr>
              <a:t>Quality</a:t>
            </a:r>
            <a:endParaRPr sz="13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89581" y="5597652"/>
            <a:ext cx="3159125" cy="65405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25120" indent="-312420">
              <a:lnSpc>
                <a:spcPct val="100000"/>
              </a:lnSpc>
              <a:spcBef>
                <a:spcPts val="430"/>
              </a:spcBef>
              <a:buChar char="●"/>
              <a:tabLst>
                <a:tab pos="325120" algn="l"/>
              </a:tabLst>
            </a:pPr>
            <a:r>
              <a:rPr sz="1100" dirty="0">
                <a:latin typeface="Arial"/>
                <a:cs typeface="Arial"/>
              </a:rPr>
              <a:t>Finalize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50" dirty="0">
                <a:latin typeface="Arial"/>
                <a:cs typeface="Arial"/>
              </a:rPr>
              <a:t>Guidelines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70" dirty="0">
                <a:latin typeface="Arial"/>
                <a:cs typeface="Arial"/>
              </a:rPr>
              <a:t>&amp;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70" dirty="0">
                <a:latin typeface="Arial"/>
                <a:cs typeface="Arial"/>
              </a:rPr>
              <a:t>Submit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60" dirty="0">
                <a:latin typeface="Arial"/>
                <a:cs typeface="Arial"/>
              </a:rPr>
              <a:t>final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60" dirty="0">
                <a:latin typeface="Arial"/>
                <a:cs typeface="Arial"/>
              </a:rPr>
              <a:t>reports</a:t>
            </a:r>
            <a:endParaRPr sz="1100">
              <a:latin typeface="Arial"/>
              <a:cs typeface="Arial"/>
            </a:endParaRPr>
          </a:p>
          <a:p>
            <a:pPr marL="325120" indent="-312420">
              <a:lnSpc>
                <a:spcPct val="100000"/>
              </a:lnSpc>
              <a:spcBef>
                <a:spcPts val="330"/>
              </a:spcBef>
              <a:buChar char="●"/>
              <a:tabLst>
                <a:tab pos="325120" algn="l"/>
              </a:tabLst>
            </a:pPr>
            <a:r>
              <a:rPr sz="1100" dirty="0">
                <a:latin typeface="Arial"/>
                <a:cs typeface="Arial"/>
              </a:rPr>
              <a:t>Deliver</a:t>
            </a:r>
            <a:r>
              <a:rPr sz="1100" spc="225" dirty="0">
                <a:latin typeface="Arial"/>
                <a:cs typeface="Arial"/>
              </a:rPr>
              <a:t> </a:t>
            </a:r>
            <a:r>
              <a:rPr sz="1100" spc="85" dirty="0">
                <a:latin typeface="Arial"/>
                <a:cs typeface="Arial"/>
              </a:rPr>
              <a:t>recommendations</a:t>
            </a:r>
            <a:endParaRPr sz="1100">
              <a:latin typeface="Arial"/>
              <a:cs typeface="Arial"/>
            </a:endParaRPr>
          </a:p>
          <a:p>
            <a:pPr marL="325120" indent="-312420">
              <a:lnSpc>
                <a:spcPct val="100000"/>
              </a:lnSpc>
              <a:spcBef>
                <a:spcPts val="330"/>
              </a:spcBef>
              <a:buChar char="●"/>
              <a:tabLst>
                <a:tab pos="325120" algn="l"/>
              </a:tabLst>
            </a:pPr>
            <a:r>
              <a:rPr sz="1100" spc="65" dirty="0">
                <a:latin typeface="Arial"/>
                <a:cs typeface="Arial"/>
              </a:rPr>
              <a:t>Knowledge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65" dirty="0">
                <a:latin typeface="Arial"/>
                <a:cs typeface="Arial"/>
              </a:rPr>
              <a:t>transfer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120" dirty="0">
                <a:latin typeface="Arial"/>
                <a:cs typeface="Arial"/>
              </a:rPr>
              <a:t>wrap-</a:t>
            </a:r>
            <a:r>
              <a:rPr sz="1100" spc="130" dirty="0">
                <a:latin typeface="Arial"/>
                <a:cs typeface="Arial"/>
              </a:rPr>
              <a:t>up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session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58874" y="564634"/>
            <a:ext cx="71081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Workplan,</a:t>
            </a:r>
            <a:r>
              <a:rPr spc="-185" dirty="0"/>
              <a:t> </a:t>
            </a:r>
            <a:r>
              <a:rPr spc="105" dirty="0"/>
              <a:t>Milestones</a:t>
            </a:r>
            <a:r>
              <a:rPr spc="-180" dirty="0"/>
              <a:t> </a:t>
            </a:r>
            <a:r>
              <a:rPr spc="245" dirty="0"/>
              <a:t>and</a:t>
            </a:r>
            <a:r>
              <a:rPr spc="-180" dirty="0"/>
              <a:t> </a:t>
            </a:r>
            <a:r>
              <a:rPr spc="110" dirty="0">
                <a:solidFill>
                  <a:srgbClr val="8D0A10"/>
                </a:solidFill>
              </a:rPr>
              <a:t>Timelines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8874" y="1125695"/>
            <a:ext cx="7044690" cy="424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300" dirty="0">
                <a:latin typeface="Arial"/>
                <a:cs typeface="Arial"/>
              </a:rPr>
              <a:t>The</a:t>
            </a:r>
            <a:r>
              <a:rPr sz="1300" spc="15" dirty="0">
                <a:latin typeface="Arial"/>
                <a:cs typeface="Arial"/>
              </a:rPr>
              <a:t> </a:t>
            </a:r>
            <a:r>
              <a:rPr sz="1300" spc="95" dirty="0">
                <a:latin typeface="Arial"/>
                <a:cs typeface="Arial"/>
              </a:rPr>
              <a:t>Telecommunications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50" dirty="0">
                <a:latin typeface="Arial"/>
                <a:cs typeface="Arial"/>
              </a:rPr>
              <a:t>Engineer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(SMA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90" dirty="0">
                <a:latin typeface="Arial"/>
                <a:cs typeface="Arial"/>
              </a:rPr>
              <a:t>Secondee)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50" dirty="0">
                <a:latin typeface="Arial"/>
                <a:cs typeface="Arial"/>
              </a:rPr>
              <a:t>will</a:t>
            </a:r>
            <a:r>
              <a:rPr sz="1300" spc="15" dirty="0">
                <a:latin typeface="Arial"/>
                <a:cs typeface="Arial"/>
              </a:rPr>
              <a:t> </a:t>
            </a:r>
            <a:r>
              <a:rPr sz="1300" spc="60" dirty="0">
                <a:latin typeface="Arial"/>
                <a:cs typeface="Arial"/>
              </a:rPr>
              <a:t>serve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85" dirty="0">
                <a:latin typeface="Arial"/>
                <a:cs typeface="Arial"/>
              </a:rPr>
              <a:t>as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-155" dirty="0">
                <a:latin typeface="Arial"/>
                <a:cs typeface="Arial"/>
              </a:rPr>
              <a:t>RF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80" dirty="0">
                <a:latin typeface="Arial"/>
                <a:cs typeface="Arial"/>
              </a:rPr>
              <a:t>Technician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130" dirty="0">
                <a:latin typeface="Arial"/>
                <a:cs typeface="Arial"/>
              </a:rPr>
              <a:t>at</a:t>
            </a:r>
            <a:r>
              <a:rPr sz="1300" spc="15" dirty="0">
                <a:latin typeface="Arial"/>
                <a:cs typeface="Arial"/>
              </a:rPr>
              <a:t> </a:t>
            </a:r>
            <a:r>
              <a:rPr sz="1300" spc="70" dirty="0">
                <a:latin typeface="Arial"/>
                <a:cs typeface="Arial"/>
              </a:rPr>
              <a:t>the </a:t>
            </a:r>
            <a:r>
              <a:rPr sz="1300" spc="-65" dirty="0">
                <a:latin typeface="Arial"/>
                <a:cs typeface="Arial"/>
              </a:rPr>
              <a:t>TRC</a:t>
            </a:r>
            <a:r>
              <a:rPr sz="1300" dirty="0">
                <a:latin typeface="Arial"/>
                <a:cs typeface="Arial"/>
              </a:rPr>
              <a:t> </a:t>
            </a:r>
            <a:r>
              <a:rPr sz="1300" spc="105" dirty="0">
                <a:latin typeface="Arial"/>
                <a:cs typeface="Arial"/>
              </a:rPr>
              <a:t>to</a:t>
            </a:r>
            <a:r>
              <a:rPr sz="1300" dirty="0">
                <a:latin typeface="Arial"/>
                <a:cs typeface="Arial"/>
              </a:rPr>
              <a:t> </a:t>
            </a:r>
            <a:r>
              <a:rPr sz="1300" spc="95" dirty="0">
                <a:latin typeface="Arial"/>
                <a:cs typeface="Arial"/>
              </a:rPr>
              <a:t>support</a:t>
            </a:r>
            <a:r>
              <a:rPr sz="1300" dirty="0">
                <a:latin typeface="Arial"/>
                <a:cs typeface="Arial"/>
              </a:rPr>
              <a:t> </a:t>
            </a:r>
            <a:r>
              <a:rPr sz="1300" spc="70" dirty="0">
                <a:latin typeface="Arial"/>
                <a:cs typeface="Arial"/>
              </a:rPr>
              <a:t>delivery</a:t>
            </a:r>
            <a:r>
              <a:rPr sz="1300" dirty="0">
                <a:latin typeface="Arial"/>
                <a:cs typeface="Arial"/>
              </a:rPr>
              <a:t> </a:t>
            </a:r>
            <a:r>
              <a:rPr sz="1300" spc="70" dirty="0">
                <a:latin typeface="Arial"/>
                <a:cs typeface="Arial"/>
              </a:rPr>
              <a:t>in</a:t>
            </a:r>
            <a:r>
              <a:rPr sz="1300" spc="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six </a:t>
            </a:r>
            <a:r>
              <a:rPr sz="1300" spc="130" dirty="0">
                <a:latin typeface="Arial"/>
                <a:cs typeface="Arial"/>
              </a:rPr>
              <a:t>(6)</a:t>
            </a:r>
            <a:r>
              <a:rPr sz="1300" dirty="0">
                <a:latin typeface="Arial"/>
                <a:cs typeface="Arial"/>
              </a:rPr>
              <a:t> </a:t>
            </a:r>
            <a:r>
              <a:rPr sz="1300" spc="55" dirty="0">
                <a:latin typeface="Arial"/>
                <a:cs typeface="Arial"/>
              </a:rPr>
              <a:t>phases: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66737" y="1804987"/>
            <a:ext cx="3534410" cy="1343025"/>
            <a:chOff x="566737" y="1804987"/>
            <a:chExt cx="3534410" cy="1343025"/>
          </a:xfrm>
        </p:grpSpPr>
        <p:sp>
          <p:nvSpPr>
            <p:cNvPr id="6" name="object 6"/>
            <p:cNvSpPr/>
            <p:nvPr/>
          </p:nvSpPr>
          <p:spPr>
            <a:xfrm>
              <a:off x="571500" y="1809750"/>
              <a:ext cx="3524885" cy="1333500"/>
            </a:xfrm>
            <a:custGeom>
              <a:avLst/>
              <a:gdLst/>
              <a:ahLst/>
              <a:cxnLst/>
              <a:rect l="l" t="t" r="r" b="b"/>
              <a:pathLst>
                <a:path w="3524885" h="1333500">
                  <a:moveTo>
                    <a:pt x="3410105" y="1333499"/>
                  </a:moveTo>
                  <a:lnTo>
                    <a:pt x="114294" y="1333499"/>
                  </a:lnTo>
                  <a:lnTo>
                    <a:pt x="69805" y="1324518"/>
                  </a:lnTo>
                  <a:lnTo>
                    <a:pt x="33476" y="1300023"/>
                  </a:lnTo>
                  <a:lnTo>
                    <a:pt x="8981" y="1263694"/>
                  </a:lnTo>
                  <a:lnTo>
                    <a:pt x="0" y="1219205"/>
                  </a:lnTo>
                  <a:lnTo>
                    <a:pt x="0" y="114294"/>
                  </a:lnTo>
                  <a:lnTo>
                    <a:pt x="8981" y="69805"/>
                  </a:lnTo>
                  <a:lnTo>
                    <a:pt x="33476" y="33475"/>
                  </a:lnTo>
                  <a:lnTo>
                    <a:pt x="69805" y="8981"/>
                  </a:lnTo>
                  <a:lnTo>
                    <a:pt x="114294" y="0"/>
                  </a:lnTo>
                  <a:lnTo>
                    <a:pt x="3410105" y="0"/>
                  </a:lnTo>
                  <a:lnTo>
                    <a:pt x="3453844" y="8700"/>
                  </a:lnTo>
                  <a:lnTo>
                    <a:pt x="3490923" y="33475"/>
                  </a:lnTo>
                  <a:lnTo>
                    <a:pt x="3515699" y="70555"/>
                  </a:lnTo>
                  <a:lnTo>
                    <a:pt x="3524399" y="114294"/>
                  </a:lnTo>
                  <a:lnTo>
                    <a:pt x="3524399" y="1219205"/>
                  </a:lnTo>
                  <a:lnTo>
                    <a:pt x="3515418" y="1263694"/>
                  </a:lnTo>
                  <a:lnTo>
                    <a:pt x="3490923" y="1300023"/>
                  </a:lnTo>
                  <a:lnTo>
                    <a:pt x="3454594" y="1324518"/>
                  </a:lnTo>
                  <a:lnTo>
                    <a:pt x="3410105" y="1333499"/>
                  </a:lnTo>
                  <a:close/>
                </a:path>
              </a:pathLst>
            </a:custGeom>
            <a:solidFill>
              <a:srgbClr val="F7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1500" y="1809750"/>
              <a:ext cx="3524885" cy="1333500"/>
            </a:xfrm>
            <a:custGeom>
              <a:avLst/>
              <a:gdLst/>
              <a:ahLst/>
              <a:cxnLst/>
              <a:rect l="l" t="t" r="r" b="b"/>
              <a:pathLst>
                <a:path w="3524885" h="1333500">
                  <a:moveTo>
                    <a:pt x="0" y="114294"/>
                  </a:moveTo>
                  <a:lnTo>
                    <a:pt x="8981" y="69805"/>
                  </a:lnTo>
                  <a:lnTo>
                    <a:pt x="33476" y="33475"/>
                  </a:lnTo>
                  <a:lnTo>
                    <a:pt x="69805" y="8981"/>
                  </a:lnTo>
                  <a:lnTo>
                    <a:pt x="114294" y="0"/>
                  </a:lnTo>
                  <a:lnTo>
                    <a:pt x="3410105" y="0"/>
                  </a:lnTo>
                  <a:lnTo>
                    <a:pt x="3453844" y="8700"/>
                  </a:lnTo>
                  <a:lnTo>
                    <a:pt x="3490923" y="33475"/>
                  </a:lnTo>
                  <a:lnTo>
                    <a:pt x="3515699" y="70555"/>
                  </a:lnTo>
                  <a:lnTo>
                    <a:pt x="3524399" y="114294"/>
                  </a:lnTo>
                  <a:lnTo>
                    <a:pt x="3524399" y="1219205"/>
                  </a:lnTo>
                  <a:lnTo>
                    <a:pt x="3515418" y="1263694"/>
                  </a:lnTo>
                  <a:lnTo>
                    <a:pt x="3490923" y="1300023"/>
                  </a:lnTo>
                  <a:lnTo>
                    <a:pt x="3454594" y="1324518"/>
                  </a:lnTo>
                  <a:lnTo>
                    <a:pt x="3410105" y="1333499"/>
                  </a:lnTo>
                  <a:lnTo>
                    <a:pt x="114294" y="1333499"/>
                  </a:lnTo>
                  <a:lnTo>
                    <a:pt x="69805" y="1324518"/>
                  </a:lnTo>
                  <a:lnTo>
                    <a:pt x="33476" y="1300023"/>
                  </a:lnTo>
                  <a:lnTo>
                    <a:pt x="8981" y="1263694"/>
                  </a:lnTo>
                  <a:lnTo>
                    <a:pt x="0" y="1219205"/>
                  </a:lnTo>
                  <a:lnTo>
                    <a:pt x="0" y="114294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1500" y="1809750"/>
              <a:ext cx="76200" cy="1333500"/>
            </a:xfrm>
            <a:custGeom>
              <a:avLst/>
              <a:gdLst/>
              <a:ahLst/>
              <a:cxnLst/>
              <a:rect l="l" t="t" r="r" b="b"/>
              <a:pathLst>
                <a:path w="76200" h="1333500">
                  <a:moveTo>
                    <a:pt x="38099" y="1333499"/>
                  </a:moveTo>
                  <a:lnTo>
                    <a:pt x="23269" y="1330505"/>
                  </a:lnTo>
                  <a:lnTo>
                    <a:pt x="11159" y="1322340"/>
                  </a:lnTo>
                  <a:lnTo>
                    <a:pt x="2994" y="1310230"/>
                  </a:lnTo>
                  <a:lnTo>
                    <a:pt x="0" y="1295399"/>
                  </a:lnTo>
                  <a:lnTo>
                    <a:pt x="0" y="38099"/>
                  </a:lnTo>
                  <a:lnTo>
                    <a:pt x="2994" y="23269"/>
                  </a:lnTo>
                  <a:lnTo>
                    <a:pt x="11159" y="11159"/>
                  </a:lnTo>
                  <a:lnTo>
                    <a:pt x="23269" y="2994"/>
                  </a:lnTo>
                  <a:lnTo>
                    <a:pt x="38099" y="0"/>
                  </a:lnTo>
                  <a:lnTo>
                    <a:pt x="45567" y="738"/>
                  </a:lnTo>
                  <a:lnTo>
                    <a:pt x="75461" y="30632"/>
                  </a:lnTo>
                  <a:lnTo>
                    <a:pt x="76199" y="38099"/>
                  </a:lnTo>
                  <a:lnTo>
                    <a:pt x="76199" y="1295399"/>
                  </a:lnTo>
                  <a:lnTo>
                    <a:pt x="73205" y="1310230"/>
                  </a:lnTo>
                  <a:lnTo>
                    <a:pt x="65040" y="1322340"/>
                  </a:lnTo>
                  <a:lnTo>
                    <a:pt x="52930" y="1330505"/>
                  </a:lnTo>
                  <a:lnTo>
                    <a:pt x="38099" y="1333499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96925" y="2187332"/>
            <a:ext cx="3007995" cy="569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90"/>
              </a:lnSpc>
              <a:spcBef>
                <a:spcPts val="100"/>
              </a:spcBef>
            </a:pPr>
            <a:r>
              <a:rPr sz="1000" b="1" spc="-50" dirty="0">
                <a:solidFill>
                  <a:srgbClr val="8D0A10"/>
                </a:solidFill>
                <a:latin typeface="Arial"/>
                <a:cs typeface="Arial"/>
              </a:rPr>
              <a:t>PHASE</a:t>
            </a:r>
            <a:r>
              <a:rPr sz="1000" b="1" spc="-30" dirty="0">
                <a:solidFill>
                  <a:srgbClr val="8D0A10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rgbClr val="8D0A1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660"/>
              </a:lnSpc>
            </a:pPr>
            <a:r>
              <a:rPr sz="1400" b="1" spc="65" dirty="0">
                <a:solidFill>
                  <a:srgbClr val="1E293B"/>
                </a:solidFill>
                <a:latin typeface="Arial"/>
                <a:cs typeface="Arial"/>
              </a:rPr>
              <a:t>Initial</a:t>
            </a:r>
            <a:r>
              <a:rPr sz="1400" b="1" spc="-8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55" dirty="0">
                <a:solidFill>
                  <a:srgbClr val="1E293B"/>
                </a:solidFill>
                <a:latin typeface="Arial"/>
                <a:cs typeface="Arial"/>
              </a:rPr>
              <a:t>Assessment</a:t>
            </a:r>
            <a:r>
              <a:rPr sz="1400" b="1" spc="-8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114" dirty="0">
                <a:solidFill>
                  <a:srgbClr val="1E293B"/>
                </a:solidFill>
                <a:latin typeface="Arial"/>
                <a:cs typeface="Arial"/>
              </a:rPr>
              <a:t>and</a:t>
            </a:r>
            <a:r>
              <a:rPr sz="1400" b="1" spc="-8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45" dirty="0">
                <a:solidFill>
                  <a:srgbClr val="1E293B"/>
                </a:solidFill>
                <a:latin typeface="Arial"/>
                <a:cs typeface="Arial"/>
              </a:rPr>
              <a:t>Research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430"/>
              </a:lnSpc>
            </a:pPr>
            <a:r>
              <a:rPr sz="1200" spc="65" dirty="0">
                <a:solidFill>
                  <a:srgbClr val="64738B"/>
                </a:solidFill>
                <a:latin typeface="Arial"/>
                <a:cs typeface="Arial"/>
              </a:rPr>
              <a:t>Months</a:t>
            </a:r>
            <a:r>
              <a:rPr sz="1200" spc="15" dirty="0">
                <a:solidFill>
                  <a:srgbClr val="64738B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64738B"/>
                </a:solidFill>
                <a:latin typeface="Arial"/>
                <a:cs typeface="Arial"/>
              </a:rPr>
              <a:t>1-</a:t>
            </a:r>
            <a:r>
              <a:rPr sz="1200" spc="-50" dirty="0">
                <a:solidFill>
                  <a:srgbClr val="64738B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281487" y="1804987"/>
            <a:ext cx="3534410" cy="1343025"/>
            <a:chOff x="4281487" y="1804987"/>
            <a:chExt cx="3534410" cy="1343025"/>
          </a:xfrm>
        </p:grpSpPr>
        <p:sp>
          <p:nvSpPr>
            <p:cNvPr id="11" name="object 11"/>
            <p:cNvSpPr/>
            <p:nvPr/>
          </p:nvSpPr>
          <p:spPr>
            <a:xfrm>
              <a:off x="4286250" y="1809750"/>
              <a:ext cx="3524885" cy="1333500"/>
            </a:xfrm>
            <a:custGeom>
              <a:avLst/>
              <a:gdLst/>
              <a:ahLst/>
              <a:cxnLst/>
              <a:rect l="l" t="t" r="r" b="b"/>
              <a:pathLst>
                <a:path w="3524884" h="1333500">
                  <a:moveTo>
                    <a:pt x="3410105" y="1333499"/>
                  </a:moveTo>
                  <a:lnTo>
                    <a:pt x="114294" y="1333499"/>
                  </a:lnTo>
                  <a:lnTo>
                    <a:pt x="69805" y="1324518"/>
                  </a:lnTo>
                  <a:lnTo>
                    <a:pt x="33476" y="1300023"/>
                  </a:lnTo>
                  <a:lnTo>
                    <a:pt x="8981" y="1263694"/>
                  </a:lnTo>
                  <a:lnTo>
                    <a:pt x="0" y="1219205"/>
                  </a:lnTo>
                  <a:lnTo>
                    <a:pt x="0" y="114294"/>
                  </a:lnTo>
                  <a:lnTo>
                    <a:pt x="8981" y="69805"/>
                  </a:lnTo>
                  <a:lnTo>
                    <a:pt x="33476" y="33475"/>
                  </a:lnTo>
                  <a:lnTo>
                    <a:pt x="69805" y="8981"/>
                  </a:lnTo>
                  <a:lnTo>
                    <a:pt x="114294" y="0"/>
                  </a:lnTo>
                  <a:lnTo>
                    <a:pt x="3410105" y="0"/>
                  </a:lnTo>
                  <a:lnTo>
                    <a:pt x="3453844" y="8700"/>
                  </a:lnTo>
                  <a:lnTo>
                    <a:pt x="3490924" y="33475"/>
                  </a:lnTo>
                  <a:lnTo>
                    <a:pt x="3515699" y="70555"/>
                  </a:lnTo>
                  <a:lnTo>
                    <a:pt x="3524399" y="114294"/>
                  </a:lnTo>
                  <a:lnTo>
                    <a:pt x="3524399" y="1219205"/>
                  </a:lnTo>
                  <a:lnTo>
                    <a:pt x="3515418" y="1263694"/>
                  </a:lnTo>
                  <a:lnTo>
                    <a:pt x="3490924" y="1300023"/>
                  </a:lnTo>
                  <a:lnTo>
                    <a:pt x="3454594" y="1324518"/>
                  </a:lnTo>
                  <a:lnTo>
                    <a:pt x="3410105" y="1333499"/>
                  </a:lnTo>
                  <a:close/>
                </a:path>
              </a:pathLst>
            </a:custGeom>
            <a:solidFill>
              <a:srgbClr val="F7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86250" y="1809750"/>
              <a:ext cx="3524885" cy="1333500"/>
            </a:xfrm>
            <a:custGeom>
              <a:avLst/>
              <a:gdLst/>
              <a:ahLst/>
              <a:cxnLst/>
              <a:rect l="l" t="t" r="r" b="b"/>
              <a:pathLst>
                <a:path w="3524884" h="1333500">
                  <a:moveTo>
                    <a:pt x="0" y="114294"/>
                  </a:moveTo>
                  <a:lnTo>
                    <a:pt x="8981" y="69805"/>
                  </a:lnTo>
                  <a:lnTo>
                    <a:pt x="33476" y="33475"/>
                  </a:lnTo>
                  <a:lnTo>
                    <a:pt x="69805" y="8981"/>
                  </a:lnTo>
                  <a:lnTo>
                    <a:pt x="114294" y="0"/>
                  </a:lnTo>
                  <a:lnTo>
                    <a:pt x="3410105" y="0"/>
                  </a:lnTo>
                  <a:lnTo>
                    <a:pt x="3453844" y="8700"/>
                  </a:lnTo>
                  <a:lnTo>
                    <a:pt x="3490924" y="33475"/>
                  </a:lnTo>
                  <a:lnTo>
                    <a:pt x="3515699" y="70555"/>
                  </a:lnTo>
                  <a:lnTo>
                    <a:pt x="3524399" y="114294"/>
                  </a:lnTo>
                  <a:lnTo>
                    <a:pt x="3524399" y="1219205"/>
                  </a:lnTo>
                  <a:lnTo>
                    <a:pt x="3515418" y="1263694"/>
                  </a:lnTo>
                  <a:lnTo>
                    <a:pt x="3490924" y="1300023"/>
                  </a:lnTo>
                  <a:lnTo>
                    <a:pt x="3454594" y="1324518"/>
                  </a:lnTo>
                  <a:lnTo>
                    <a:pt x="3410105" y="1333499"/>
                  </a:lnTo>
                  <a:lnTo>
                    <a:pt x="114294" y="1333499"/>
                  </a:lnTo>
                  <a:lnTo>
                    <a:pt x="69805" y="1324518"/>
                  </a:lnTo>
                  <a:lnTo>
                    <a:pt x="33476" y="1300023"/>
                  </a:lnTo>
                  <a:lnTo>
                    <a:pt x="8981" y="1263694"/>
                  </a:lnTo>
                  <a:lnTo>
                    <a:pt x="0" y="1219205"/>
                  </a:lnTo>
                  <a:lnTo>
                    <a:pt x="0" y="114294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86250" y="1809750"/>
              <a:ext cx="76200" cy="1333500"/>
            </a:xfrm>
            <a:custGeom>
              <a:avLst/>
              <a:gdLst/>
              <a:ahLst/>
              <a:cxnLst/>
              <a:rect l="l" t="t" r="r" b="b"/>
              <a:pathLst>
                <a:path w="76200" h="1333500">
                  <a:moveTo>
                    <a:pt x="38099" y="1333499"/>
                  </a:moveTo>
                  <a:lnTo>
                    <a:pt x="23269" y="1330505"/>
                  </a:lnTo>
                  <a:lnTo>
                    <a:pt x="11159" y="1322340"/>
                  </a:lnTo>
                  <a:lnTo>
                    <a:pt x="2994" y="1310230"/>
                  </a:lnTo>
                  <a:lnTo>
                    <a:pt x="0" y="1295399"/>
                  </a:lnTo>
                  <a:lnTo>
                    <a:pt x="0" y="38099"/>
                  </a:lnTo>
                  <a:lnTo>
                    <a:pt x="2994" y="23269"/>
                  </a:lnTo>
                  <a:lnTo>
                    <a:pt x="11159" y="11159"/>
                  </a:lnTo>
                  <a:lnTo>
                    <a:pt x="23269" y="2994"/>
                  </a:lnTo>
                  <a:lnTo>
                    <a:pt x="38099" y="0"/>
                  </a:lnTo>
                  <a:lnTo>
                    <a:pt x="45567" y="738"/>
                  </a:lnTo>
                  <a:lnTo>
                    <a:pt x="75461" y="30632"/>
                  </a:lnTo>
                  <a:lnTo>
                    <a:pt x="76199" y="38099"/>
                  </a:lnTo>
                  <a:lnTo>
                    <a:pt x="76199" y="1295399"/>
                  </a:lnTo>
                  <a:lnTo>
                    <a:pt x="73205" y="1310230"/>
                  </a:lnTo>
                  <a:lnTo>
                    <a:pt x="65040" y="1322340"/>
                  </a:lnTo>
                  <a:lnTo>
                    <a:pt x="52930" y="1330505"/>
                  </a:lnTo>
                  <a:lnTo>
                    <a:pt x="38099" y="1333499"/>
                  </a:lnTo>
                  <a:close/>
                </a:path>
              </a:pathLst>
            </a:custGeom>
            <a:solidFill>
              <a:srgbClr val="C90F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511675" y="2082557"/>
            <a:ext cx="2536190" cy="779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90"/>
              </a:lnSpc>
              <a:spcBef>
                <a:spcPts val="100"/>
              </a:spcBef>
            </a:pPr>
            <a:r>
              <a:rPr sz="1000" b="1" spc="-50" dirty="0">
                <a:solidFill>
                  <a:srgbClr val="8D0A10"/>
                </a:solidFill>
                <a:latin typeface="Arial"/>
                <a:cs typeface="Arial"/>
              </a:rPr>
              <a:t>PHASE</a:t>
            </a:r>
            <a:r>
              <a:rPr sz="1000" b="1" spc="-30" dirty="0">
                <a:solidFill>
                  <a:srgbClr val="8D0A10"/>
                </a:solidFill>
                <a:latin typeface="Arial"/>
                <a:cs typeface="Arial"/>
              </a:rPr>
              <a:t> </a:t>
            </a:r>
            <a:r>
              <a:rPr sz="1000" b="1" spc="35" dirty="0">
                <a:solidFill>
                  <a:srgbClr val="8D0A10"/>
                </a:solidFill>
                <a:latin typeface="Arial"/>
                <a:cs typeface="Arial"/>
              </a:rPr>
              <a:t>02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70"/>
              </a:spcBef>
            </a:pPr>
            <a:r>
              <a:rPr sz="1400" b="1" spc="70" dirty="0">
                <a:solidFill>
                  <a:srgbClr val="1E293B"/>
                </a:solidFill>
                <a:latin typeface="Arial"/>
                <a:cs typeface="Arial"/>
              </a:rPr>
              <a:t>Equipment</a:t>
            </a:r>
            <a:r>
              <a:rPr sz="1400" b="1" spc="-8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114" dirty="0">
                <a:solidFill>
                  <a:srgbClr val="1E293B"/>
                </a:solidFill>
                <a:latin typeface="Arial"/>
                <a:cs typeface="Arial"/>
              </a:rPr>
              <a:t>and</a:t>
            </a:r>
            <a:r>
              <a:rPr sz="1400" b="1" spc="-8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50" dirty="0">
                <a:solidFill>
                  <a:srgbClr val="1E293B"/>
                </a:solidFill>
                <a:latin typeface="Arial"/>
                <a:cs typeface="Arial"/>
              </a:rPr>
              <a:t>Technology Evaluation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370"/>
              </a:lnSpc>
            </a:pPr>
            <a:r>
              <a:rPr sz="1200" spc="65" dirty="0">
                <a:solidFill>
                  <a:srgbClr val="64738B"/>
                </a:solidFill>
                <a:latin typeface="Arial"/>
                <a:cs typeface="Arial"/>
              </a:rPr>
              <a:t>Months</a:t>
            </a:r>
            <a:r>
              <a:rPr sz="1200" spc="-5" dirty="0">
                <a:solidFill>
                  <a:srgbClr val="64738B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64738B"/>
                </a:solidFill>
                <a:latin typeface="Arial"/>
                <a:cs typeface="Arial"/>
              </a:rPr>
              <a:t>3-</a:t>
            </a:r>
            <a:r>
              <a:rPr sz="1200" spc="75" dirty="0">
                <a:solidFill>
                  <a:srgbClr val="64738B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66737" y="3328987"/>
            <a:ext cx="3534410" cy="1343025"/>
            <a:chOff x="566737" y="3328987"/>
            <a:chExt cx="3534410" cy="1343025"/>
          </a:xfrm>
        </p:grpSpPr>
        <p:sp>
          <p:nvSpPr>
            <p:cNvPr id="16" name="object 16"/>
            <p:cNvSpPr/>
            <p:nvPr/>
          </p:nvSpPr>
          <p:spPr>
            <a:xfrm>
              <a:off x="571500" y="3333750"/>
              <a:ext cx="3524885" cy="1333500"/>
            </a:xfrm>
            <a:custGeom>
              <a:avLst/>
              <a:gdLst/>
              <a:ahLst/>
              <a:cxnLst/>
              <a:rect l="l" t="t" r="r" b="b"/>
              <a:pathLst>
                <a:path w="3524885" h="1333500">
                  <a:moveTo>
                    <a:pt x="3410105" y="1333499"/>
                  </a:moveTo>
                  <a:lnTo>
                    <a:pt x="114294" y="1333499"/>
                  </a:lnTo>
                  <a:lnTo>
                    <a:pt x="69805" y="1324518"/>
                  </a:lnTo>
                  <a:lnTo>
                    <a:pt x="33476" y="1300023"/>
                  </a:lnTo>
                  <a:lnTo>
                    <a:pt x="8981" y="1263694"/>
                  </a:lnTo>
                  <a:lnTo>
                    <a:pt x="0" y="1219205"/>
                  </a:lnTo>
                  <a:lnTo>
                    <a:pt x="0" y="114294"/>
                  </a:lnTo>
                  <a:lnTo>
                    <a:pt x="8981" y="69805"/>
                  </a:lnTo>
                  <a:lnTo>
                    <a:pt x="33476" y="33476"/>
                  </a:lnTo>
                  <a:lnTo>
                    <a:pt x="69805" y="8981"/>
                  </a:lnTo>
                  <a:lnTo>
                    <a:pt x="114294" y="0"/>
                  </a:lnTo>
                  <a:lnTo>
                    <a:pt x="3410105" y="0"/>
                  </a:lnTo>
                  <a:lnTo>
                    <a:pt x="3453844" y="8700"/>
                  </a:lnTo>
                  <a:lnTo>
                    <a:pt x="3490923" y="33476"/>
                  </a:lnTo>
                  <a:lnTo>
                    <a:pt x="3515699" y="70555"/>
                  </a:lnTo>
                  <a:lnTo>
                    <a:pt x="3524399" y="114294"/>
                  </a:lnTo>
                  <a:lnTo>
                    <a:pt x="3524399" y="1219205"/>
                  </a:lnTo>
                  <a:lnTo>
                    <a:pt x="3515418" y="1263694"/>
                  </a:lnTo>
                  <a:lnTo>
                    <a:pt x="3490923" y="1300023"/>
                  </a:lnTo>
                  <a:lnTo>
                    <a:pt x="3454594" y="1324518"/>
                  </a:lnTo>
                  <a:lnTo>
                    <a:pt x="3410105" y="1333499"/>
                  </a:lnTo>
                  <a:close/>
                </a:path>
              </a:pathLst>
            </a:custGeom>
            <a:solidFill>
              <a:srgbClr val="F7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1500" y="3333750"/>
              <a:ext cx="3524885" cy="1333500"/>
            </a:xfrm>
            <a:custGeom>
              <a:avLst/>
              <a:gdLst/>
              <a:ahLst/>
              <a:cxnLst/>
              <a:rect l="l" t="t" r="r" b="b"/>
              <a:pathLst>
                <a:path w="3524885" h="1333500">
                  <a:moveTo>
                    <a:pt x="0" y="114294"/>
                  </a:moveTo>
                  <a:lnTo>
                    <a:pt x="8981" y="69805"/>
                  </a:lnTo>
                  <a:lnTo>
                    <a:pt x="33476" y="33476"/>
                  </a:lnTo>
                  <a:lnTo>
                    <a:pt x="69805" y="8981"/>
                  </a:lnTo>
                  <a:lnTo>
                    <a:pt x="114294" y="0"/>
                  </a:lnTo>
                  <a:lnTo>
                    <a:pt x="3410105" y="0"/>
                  </a:lnTo>
                  <a:lnTo>
                    <a:pt x="3453844" y="8700"/>
                  </a:lnTo>
                  <a:lnTo>
                    <a:pt x="3490923" y="33476"/>
                  </a:lnTo>
                  <a:lnTo>
                    <a:pt x="3515699" y="70555"/>
                  </a:lnTo>
                  <a:lnTo>
                    <a:pt x="3524399" y="114294"/>
                  </a:lnTo>
                  <a:lnTo>
                    <a:pt x="3524399" y="1219205"/>
                  </a:lnTo>
                  <a:lnTo>
                    <a:pt x="3515418" y="1263694"/>
                  </a:lnTo>
                  <a:lnTo>
                    <a:pt x="3490923" y="1300023"/>
                  </a:lnTo>
                  <a:lnTo>
                    <a:pt x="3454594" y="1324518"/>
                  </a:lnTo>
                  <a:lnTo>
                    <a:pt x="3410105" y="1333499"/>
                  </a:lnTo>
                  <a:lnTo>
                    <a:pt x="114294" y="1333499"/>
                  </a:lnTo>
                  <a:lnTo>
                    <a:pt x="69805" y="1324518"/>
                  </a:lnTo>
                  <a:lnTo>
                    <a:pt x="33476" y="1300023"/>
                  </a:lnTo>
                  <a:lnTo>
                    <a:pt x="8981" y="1263694"/>
                  </a:lnTo>
                  <a:lnTo>
                    <a:pt x="0" y="1219205"/>
                  </a:lnTo>
                  <a:lnTo>
                    <a:pt x="0" y="114294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1500" y="3333750"/>
              <a:ext cx="76200" cy="1333500"/>
            </a:xfrm>
            <a:custGeom>
              <a:avLst/>
              <a:gdLst/>
              <a:ahLst/>
              <a:cxnLst/>
              <a:rect l="l" t="t" r="r" b="b"/>
              <a:pathLst>
                <a:path w="76200" h="1333500">
                  <a:moveTo>
                    <a:pt x="38099" y="1333499"/>
                  </a:moveTo>
                  <a:lnTo>
                    <a:pt x="23269" y="1330505"/>
                  </a:lnTo>
                  <a:lnTo>
                    <a:pt x="11159" y="1322340"/>
                  </a:lnTo>
                  <a:lnTo>
                    <a:pt x="2994" y="1310230"/>
                  </a:lnTo>
                  <a:lnTo>
                    <a:pt x="0" y="1295399"/>
                  </a:lnTo>
                  <a:lnTo>
                    <a:pt x="0" y="38099"/>
                  </a:lnTo>
                  <a:lnTo>
                    <a:pt x="2994" y="23269"/>
                  </a:lnTo>
                  <a:lnTo>
                    <a:pt x="11159" y="11159"/>
                  </a:lnTo>
                  <a:lnTo>
                    <a:pt x="23269" y="2994"/>
                  </a:lnTo>
                  <a:lnTo>
                    <a:pt x="38099" y="0"/>
                  </a:lnTo>
                  <a:lnTo>
                    <a:pt x="45567" y="738"/>
                  </a:lnTo>
                  <a:lnTo>
                    <a:pt x="75461" y="30632"/>
                  </a:lnTo>
                  <a:lnTo>
                    <a:pt x="76199" y="38099"/>
                  </a:lnTo>
                  <a:lnTo>
                    <a:pt x="76199" y="1295399"/>
                  </a:lnTo>
                  <a:lnTo>
                    <a:pt x="73205" y="1310230"/>
                  </a:lnTo>
                  <a:lnTo>
                    <a:pt x="65040" y="1322340"/>
                  </a:lnTo>
                  <a:lnTo>
                    <a:pt x="52930" y="1330505"/>
                  </a:lnTo>
                  <a:lnTo>
                    <a:pt x="38099" y="1333499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96925" y="3606557"/>
            <a:ext cx="2799080" cy="779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90"/>
              </a:lnSpc>
              <a:spcBef>
                <a:spcPts val="100"/>
              </a:spcBef>
            </a:pPr>
            <a:r>
              <a:rPr sz="1000" b="1" spc="-50" dirty="0">
                <a:solidFill>
                  <a:srgbClr val="8D0A10"/>
                </a:solidFill>
                <a:latin typeface="Arial"/>
                <a:cs typeface="Arial"/>
              </a:rPr>
              <a:t>PHASE</a:t>
            </a:r>
            <a:r>
              <a:rPr sz="1000" b="1" spc="-30" dirty="0">
                <a:solidFill>
                  <a:srgbClr val="8D0A10"/>
                </a:solidFill>
                <a:latin typeface="Arial"/>
                <a:cs typeface="Arial"/>
              </a:rPr>
              <a:t> </a:t>
            </a:r>
            <a:r>
              <a:rPr sz="1000" b="1" spc="50" dirty="0">
                <a:solidFill>
                  <a:srgbClr val="8D0A10"/>
                </a:solidFill>
                <a:latin typeface="Arial"/>
                <a:cs typeface="Arial"/>
              </a:rPr>
              <a:t>03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70"/>
              </a:spcBef>
            </a:pPr>
            <a:r>
              <a:rPr sz="1400" b="1" spc="70" dirty="0">
                <a:solidFill>
                  <a:srgbClr val="1E293B"/>
                </a:solidFill>
                <a:latin typeface="Arial"/>
                <a:cs typeface="Arial"/>
              </a:rPr>
              <a:t>Standardizing</a:t>
            </a:r>
            <a:r>
              <a:rPr sz="1400" b="1" spc="4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20" dirty="0">
                <a:solidFill>
                  <a:srgbClr val="1E293B"/>
                </a:solidFill>
                <a:latin typeface="Arial"/>
                <a:cs typeface="Arial"/>
              </a:rPr>
              <a:t>Procedures</a:t>
            </a:r>
            <a:r>
              <a:rPr sz="1400" b="1" spc="4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90" dirty="0">
                <a:solidFill>
                  <a:srgbClr val="1E293B"/>
                </a:solidFill>
                <a:latin typeface="Arial"/>
                <a:cs typeface="Arial"/>
              </a:rPr>
              <a:t>and </a:t>
            </a:r>
            <a:r>
              <a:rPr sz="1400" b="1" spc="-10" dirty="0">
                <a:solidFill>
                  <a:srgbClr val="1E293B"/>
                </a:solidFill>
                <a:latin typeface="Arial"/>
                <a:cs typeface="Arial"/>
              </a:rPr>
              <a:t>Reports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370"/>
              </a:lnSpc>
            </a:pPr>
            <a:r>
              <a:rPr sz="1200" spc="65" dirty="0">
                <a:solidFill>
                  <a:srgbClr val="64738B"/>
                </a:solidFill>
                <a:latin typeface="Arial"/>
                <a:cs typeface="Arial"/>
              </a:rPr>
              <a:t>Months</a:t>
            </a:r>
            <a:r>
              <a:rPr sz="1200" dirty="0">
                <a:solidFill>
                  <a:srgbClr val="64738B"/>
                </a:solidFill>
                <a:latin typeface="Arial"/>
                <a:cs typeface="Arial"/>
              </a:rPr>
              <a:t> </a:t>
            </a:r>
            <a:r>
              <a:rPr sz="1200" spc="114" dirty="0">
                <a:solidFill>
                  <a:srgbClr val="64738B"/>
                </a:solidFill>
                <a:latin typeface="Arial"/>
                <a:cs typeface="Arial"/>
              </a:rPr>
              <a:t>5-</a:t>
            </a:r>
            <a:r>
              <a:rPr sz="1200" spc="95" dirty="0">
                <a:solidFill>
                  <a:srgbClr val="64738B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281487" y="3328987"/>
            <a:ext cx="3534410" cy="1343025"/>
            <a:chOff x="4281487" y="3328987"/>
            <a:chExt cx="3534410" cy="1343025"/>
          </a:xfrm>
        </p:grpSpPr>
        <p:sp>
          <p:nvSpPr>
            <p:cNvPr id="21" name="object 21"/>
            <p:cNvSpPr/>
            <p:nvPr/>
          </p:nvSpPr>
          <p:spPr>
            <a:xfrm>
              <a:off x="4286250" y="3333750"/>
              <a:ext cx="3524885" cy="1333500"/>
            </a:xfrm>
            <a:custGeom>
              <a:avLst/>
              <a:gdLst/>
              <a:ahLst/>
              <a:cxnLst/>
              <a:rect l="l" t="t" r="r" b="b"/>
              <a:pathLst>
                <a:path w="3524884" h="1333500">
                  <a:moveTo>
                    <a:pt x="3410105" y="1333499"/>
                  </a:moveTo>
                  <a:lnTo>
                    <a:pt x="114294" y="1333499"/>
                  </a:lnTo>
                  <a:lnTo>
                    <a:pt x="69805" y="1324518"/>
                  </a:lnTo>
                  <a:lnTo>
                    <a:pt x="33476" y="1300023"/>
                  </a:lnTo>
                  <a:lnTo>
                    <a:pt x="8981" y="1263694"/>
                  </a:lnTo>
                  <a:lnTo>
                    <a:pt x="0" y="1219205"/>
                  </a:lnTo>
                  <a:lnTo>
                    <a:pt x="0" y="114294"/>
                  </a:lnTo>
                  <a:lnTo>
                    <a:pt x="8981" y="69805"/>
                  </a:lnTo>
                  <a:lnTo>
                    <a:pt x="33476" y="33476"/>
                  </a:lnTo>
                  <a:lnTo>
                    <a:pt x="69805" y="8981"/>
                  </a:lnTo>
                  <a:lnTo>
                    <a:pt x="114294" y="0"/>
                  </a:lnTo>
                  <a:lnTo>
                    <a:pt x="3410105" y="0"/>
                  </a:lnTo>
                  <a:lnTo>
                    <a:pt x="3453844" y="8700"/>
                  </a:lnTo>
                  <a:lnTo>
                    <a:pt x="3490924" y="33476"/>
                  </a:lnTo>
                  <a:lnTo>
                    <a:pt x="3515699" y="70555"/>
                  </a:lnTo>
                  <a:lnTo>
                    <a:pt x="3524399" y="114294"/>
                  </a:lnTo>
                  <a:lnTo>
                    <a:pt x="3524399" y="1219205"/>
                  </a:lnTo>
                  <a:lnTo>
                    <a:pt x="3515418" y="1263694"/>
                  </a:lnTo>
                  <a:lnTo>
                    <a:pt x="3490924" y="1300023"/>
                  </a:lnTo>
                  <a:lnTo>
                    <a:pt x="3454594" y="1324518"/>
                  </a:lnTo>
                  <a:lnTo>
                    <a:pt x="3410105" y="1333499"/>
                  </a:lnTo>
                  <a:close/>
                </a:path>
              </a:pathLst>
            </a:custGeom>
            <a:solidFill>
              <a:srgbClr val="F7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86250" y="3333750"/>
              <a:ext cx="3524885" cy="1333500"/>
            </a:xfrm>
            <a:custGeom>
              <a:avLst/>
              <a:gdLst/>
              <a:ahLst/>
              <a:cxnLst/>
              <a:rect l="l" t="t" r="r" b="b"/>
              <a:pathLst>
                <a:path w="3524884" h="1333500">
                  <a:moveTo>
                    <a:pt x="0" y="114294"/>
                  </a:moveTo>
                  <a:lnTo>
                    <a:pt x="8981" y="69805"/>
                  </a:lnTo>
                  <a:lnTo>
                    <a:pt x="33476" y="33476"/>
                  </a:lnTo>
                  <a:lnTo>
                    <a:pt x="69805" y="8981"/>
                  </a:lnTo>
                  <a:lnTo>
                    <a:pt x="114294" y="0"/>
                  </a:lnTo>
                  <a:lnTo>
                    <a:pt x="3410105" y="0"/>
                  </a:lnTo>
                  <a:lnTo>
                    <a:pt x="3453844" y="8700"/>
                  </a:lnTo>
                  <a:lnTo>
                    <a:pt x="3490924" y="33476"/>
                  </a:lnTo>
                  <a:lnTo>
                    <a:pt x="3515699" y="70555"/>
                  </a:lnTo>
                  <a:lnTo>
                    <a:pt x="3524399" y="114294"/>
                  </a:lnTo>
                  <a:lnTo>
                    <a:pt x="3524399" y="1219205"/>
                  </a:lnTo>
                  <a:lnTo>
                    <a:pt x="3515418" y="1263694"/>
                  </a:lnTo>
                  <a:lnTo>
                    <a:pt x="3490924" y="1300023"/>
                  </a:lnTo>
                  <a:lnTo>
                    <a:pt x="3454594" y="1324518"/>
                  </a:lnTo>
                  <a:lnTo>
                    <a:pt x="3410105" y="1333499"/>
                  </a:lnTo>
                  <a:lnTo>
                    <a:pt x="114294" y="1333499"/>
                  </a:lnTo>
                  <a:lnTo>
                    <a:pt x="69805" y="1324518"/>
                  </a:lnTo>
                  <a:lnTo>
                    <a:pt x="33476" y="1300023"/>
                  </a:lnTo>
                  <a:lnTo>
                    <a:pt x="8981" y="1263694"/>
                  </a:lnTo>
                  <a:lnTo>
                    <a:pt x="0" y="1219205"/>
                  </a:lnTo>
                  <a:lnTo>
                    <a:pt x="0" y="114294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286250" y="3333750"/>
              <a:ext cx="76200" cy="1333500"/>
            </a:xfrm>
            <a:custGeom>
              <a:avLst/>
              <a:gdLst/>
              <a:ahLst/>
              <a:cxnLst/>
              <a:rect l="l" t="t" r="r" b="b"/>
              <a:pathLst>
                <a:path w="76200" h="1333500">
                  <a:moveTo>
                    <a:pt x="38099" y="1333499"/>
                  </a:moveTo>
                  <a:lnTo>
                    <a:pt x="23269" y="1330505"/>
                  </a:lnTo>
                  <a:lnTo>
                    <a:pt x="11159" y="1322340"/>
                  </a:lnTo>
                  <a:lnTo>
                    <a:pt x="2994" y="1310230"/>
                  </a:lnTo>
                  <a:lnTo>
                    <a:pt x="0" y="1295399"/>
                  </a:lnTo>
                  <a:lnTo>
                    <a:pt x="0" y="38099"/>
                  </a:lnTo>
                  <a:lnTo>
                    <a:pt x="2994" y="23269"/>
                  </a:lnTo>
                  <a:lnTo>
                    <a:pt x="11159" y="11159"/>
                  </a:lnTo>
                  <a:lnTo>
                    <a:pt x="23269" y="2994"/>
                  </a:lnTo>
                  <a:lnTo>
                    <a:pt x="38099" y="0"/>
                  </a:lnTo>
                  <a:lnTo>
                    <a:pt x="45567" y="738"/>
                  </a:lnTo>
                  <a:lnTo>
                    <a:pt x="75461" y="30632"/>
                  </a:lnTo>
                  <a:lnTo>
                    <a:pt x="76199" y="38099"/>
                  </a:lnTo>
                  <a:lnTo>
                    <a:pt x="76199" y="1295399"/>
                  </a:lnTo>
                  <a:lnTo>
                    <a:pt x="73205" y="1310230"/>
                  </a:lnTo>
                  <a:lnTo>
                    <a:pt x="65040" y="1322340"/>
                  </a:lnTo>
                  <a:lnTo>
                    <a:pt x="52930" y="1330505"/>
                  </a:lnTo>
                  <a:lnTo>
                    <a:pt x="38099" y="1333499"/>
                  </a:lnTo>
                  <a:close/>
                </a:path>
              </a:pathLst>
            </a:custGeom>
            <a:solidFill>
              <a:srgbClr val="C90F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511675" y="3606557"/>
            <a:ext cx="2533015" cy="779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90"/>
              </a:lnSpc>
              <a:spcBef>
                <a:spcPts val="100"/>
              </a:spcBef>
            </a:pPr>
            <a:r>
              <a:rPr sz="1000" b="1" spc="-50" dirty="0">
                <a:solidFill>
                  <a:srgbClr val="8D0A10"/>
                </a:solidFill>
                <a:latin typeface="Arial"/>
                <a:cs typeface="Arial"/>
              </a:rPr>
              <a:t>PHASE</a:t>
            </a:r>
            <a:r>
              <a:rPr sz="1000" b="1" spc="-30" dirty="0">
                <a:solidFill>
                  <a:srgbClr val="8D0A10"/>
                </a:solidFill>
                <a:latin typeface="Arial"/>
                <a:cs typeface="Arial"/>
              </a:rPr>
              <a:t> </a:t>
            </a:r>
            <a:r>
              <a:rPr sz="1000" b="1" spc="85" dirty="0">
                <a:solidFill>
                  <a:srgbClr val="8D0A10"/>
                </a:solidFill>
                <a:latin typeface="Arial"/>
                <a:cs typeface="Arial"/>
              </a:rPr>
              <a:t>04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70"/>
              </a:spcBef>
            </a:pPr>
            <a:r>
              <a:rPr sz="1400" b="1" spc="60" dirty="0">
                <a:solidFill>
                  <a:srgbClr val="1E293B"/>
                </a:solidFill>
                <a:latin typeface="Arial"/>
                <a:cs typeface="Arial"/>
              </a:rPr>
              <a:t>Monitoring</a:t>
            </a:r>
            <a:r>
              <a:rPr sz="1400" b="1" spc="-6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190" dirty="0">
                <a:solidFill>
                  <a:srgbClr val="1E293B"/>
                </a:solidFill>
                <a:latin typeface="Arial"/>
                <a:cs typeface="Arial"/>
              </a:rPr>
              <a:t>–</a:t>
            </a:r>
            <a:r>
              <a:rPr sz="1400" b="1" spc="-5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E293B"/>
                </a:solidFill>
                <a:latin typeface="Arial"/>
                <a:cs typeface="Arial"/>
              </a:rPr>
              <a:t>IMT</a:t>
            </a:r>
            <a:r>
              <a:rPr sz="1400" b="1" spc="-5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65" dirty="0">
                <a:solidFill>
                  <a:srgbClr val="1E293B"/>
                </a:solidFill>
                <a:latin typeface="Arial"/>
                <a:cs typeface="Arial"/>
              </a:rPr>
              <a:t>Band</a:t>
            </a:r>
            <a:r>
              <a:rPr sz="1400" b="1" spc="-6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100" dirty="0">
                <a:solidFill>
                  <a:srgbClr val="1E293B"/>
                </a:solidFill>
                <a:latin typeface="Arial"/>
                <a:cs typeface="Arial"/>
              </a:rPr>
              <a:t>&amp;</a:t>
            </a:r>
            <a:r>
              <a:rPr sz="1400" b="1" spc="-5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E293B"/>
                </a:solidFill>
                <a:latin typeface="Arial"/>
                <a:cs typeface="Arial"/>
              </a:rPr>
              <a:t>5G </a:t>
            </a:r>
            <a:r>
              <a:rPr sz="1400" b="1" spc="-10" dirty="0">
                <a:solidFill>
                  <a:srgbClr val="1E293B"/>
                </a:solidFill>
                <a:latin typeface="Arial"/>
                <a:cs typeface="Arial"/>
              </a:rPr>
              <a:t>Readiness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370"/>
              </a:lnSpc>
            </a:pPr>
            <a:r>
              <a:rPr sz="1200" spc="65" dirty="0">
                <a:solidFill>
                  <a:srgbClr val="64738B"/>
                </a:solidFill>
                <a:latin typeface="Arial"/>
                <a:cs typeface="Arial"/>
              </a:rPr>
              <a:t>Months</a:t>
            </a:r>
            <a:r>
              <a:rPr sz="1200" spc="-5" dirty="0">
                <a:solidFill>
                  <a:srgbClr val="64738B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64738B"/>
                </a:solidFill>
                <a:latin typeface="Arial"/>
                <a:cs typeface="Arial"/>
              </a:rPr>
              <a:t>7-</a:t>
            </a:r>
            <a:r>
              <a:rPr sz="1200" spc="55" dirty="0">
                <a:solidFill>
                  <a:srgbClr val="64738B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66737" y="4852987"/>
            <a:ext cx="3534410" cy="1343025"/>
            <a:chOff x="566737" y="4852987"/>
            <a:chExt cx="3534410" cy="1343025"/>
          </a:xfrm>
        </p:grpSpPr>
        <p:sp>
          <p:nvSpPr>
            <p:cNvPr id="26" name="object 26"/>
            <p:cNvSpPr/>
            <p:nvPr/>
          </p:nvSpPr>
          <p:spPr>
            <a:xfrm>
              <a:off x="571500" y="4857750"/>
              <a:ext cx="3524885" cy="1333500"/>
            </a:xfrm>
            <a:custGeom>
              <a:avLst/>
              <a:gdLst/>
              <a:ahLst/>
              <a:cxnLst/>
              <a:rect l="l" t="t" r="r" b="b"/>
              <a:pathLst>
                <a:path w="3524885" h="1333500">
                  <a:moveTo>
                    <a:pt x="3410105" y="1333499"/>
                  </a:moveTo>
                  <a:lnTo>
                    <a:pt x="114294" y="1333499"/>
                  </a:lnTo>
                  <a:lnTo>
                    <a:pt x="69805" y="1324518"/>
                  </a:lnTo>
                  <a:lnTo>
                    <a:pt x="33476" y="1300023"/>
                  </a:lnTo>
                  <a:lnTo>
                    <a:pt x="8981" y="1263694"/>
                  </a:lnTo>
                  <a:lnTo>
                    <a:pt x="0" y="1219205"/>
                  </a:lnTo>
                  <a:lnTo>
                    <a:pt x="0" y="114294"/>
                  </a:lnTo>
                  <a:lnTo>
                    <a:pt x="8981" y="69805"/>
                  </a:lnTo>
                  <a:lnTo>
                    <a:pt x="33476" y="33476"/>
                  </a:lnTo>
                  <a:lnTo>
                    <a:pt x="69805" y="8981"/>
                  </a:lnTo>
                  <a:lnTo>
                    <a:pt x="114294" y="0"/>
                  </a:lnTo>
                  <a:lnTo>
                    <a:pt x="3410105" y="0"/>
                  </a:lnTo>
                  <a:lnTo>
                    <a:pt x="3453844" y="8700"/>
                  </a:lnTo>
                  <a:lnTo>
                    <a:pt x="3490923" y="33476"/>
                  </a:lnTo>
                  <a:lnTo>
                    <a:pt x="3515699" y="70555"/>
                  </a:lnTo>
                  <a:lnTo>
                    <a:pt x="3524399" y="114294"/>
                  </a:lnTo>
                  <a:lnTo>
                    <a:pt x="3524399" y="1219205"/>
                  </a:lnTo>
                  <a:lnTo>
                    <a:pt x="3515418" y="1263694"/>
                  </a:lnTo>
                  <a:lnTo>
                    <a:pt x="3490923" y="1300023"/>
                  </a:lnTo>
                  <a:lnTo>
                    <a:pt x="3454594" y="1324518"/>
                  </a:lnTo>
                  <a:lnTo>
                    <a:pt x="3410105" y="1333499"/>
                  </a:lnTo>
                  <a:close/>
                </a:path>
              </a:pathLst>
            </a:custGeom>
            <a:solidFill>
              <a:srgbClr val="F7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71500" y="4857750"/>
              <a:ext cx="3524885" cy="1333500"/>
            </a:xfrm>
            <a:custGeom>
              <a:avLst/>
              <a:gdLst/>
              <a:ahLst/>
              <a:cxnLst/>
              <a:rect l="l" t="t" r="r" b="b"/>
              <a:pathLst>
                <a:path w="3524885" h="1333500">
                  <a:moveTo>
                    <a:pt x="0" y="114294"/>
                  </a:moveTo>
                  <a:lnTo>
                    <a:pt x="8981" y="69805"/>
                  </a:lnTo>
                  <a:lnTo>
                    <a:pt x="33476" y="33476"/>
                  </a:lnTo>
                  <a:lnTo>
                    <a:pt x="69805" y="8981"/>
                  </a:lnTo>
                  <a:lnTo>
                    <a:pt x="114294" y="0"/>
                  </a:lnTo>
                  <a:lnTo>
                    <a:pt x="3410105" y="0"/>
                  </a:lnTo>
                  <a:lnTo>
                    <a:pt x="3453844" y="8700"/>
                  </a:lnTo>
                  <a:lnTo>
                    <a:pt x="3490923" y="33476"/>
                  </a:lnTo>
                  <a:lnTo>
                    <a:pt x="3515699" y="70555"/>
                  </a:lnTo>
                  <a:lnTo>
                    <a:pt x="3524399" y="114294"/>
                  </a:lnTo>
                  <a:lnTo>
                    <a:pt x="3524399" y="1219205"/>
                  </a:lnTo>
                  <a:lnTo>
                    <a:pt x="3515418" y="1263694"/>
                  </a:lnTo>
                  <a:lnTo>
                    <a:pt x="3490923" y="1300023"/>
                  </a:lnTo>
                  <a:lnTo>
                    <a:pt x="3454594" y="1324518"/>
                  </a:lnTo>
                  <a:lnTo>
                    <a:pt x="3410105" y="1333499"/>
                  </a:lnTo>
                  <a:lnTo>
                    <a:pt x="114294" y="1333499"/>
                  </a:lnTo>
                  <a:lnTo>
                    <a:pt x="69805" y="1324518"/>
                  </a:lnTo>
                  <a:lnTo>
                    <a:pt x="33476" y="1300023"/>
                  </a:lnTo>
                  <a:lnTo>
                    <a:pt x="8981" y="1263694"/>
                  </a:lnTo>
                  <a:lnTo>
                    <a:pt x="0" y="1219205"/>
                  </a:lnTo>
                  <a:lnTo>
                    <a:pt x="0" y="114294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1500" y="4857750"/>
              <a:ext cx="76200" cy="1333500"/>
            </a:xfrm>
            <a:custGeom>
              <a:avLst/>
              <a:gdLst/>
              <a:ahLst/>
              <a:cxnLst/>
              <a:rect l="l" t="t" r="r" b="b"/>
              <a:pathLst>
                <a:path w="76200" h="1333500">
                  <a:moveTo>
                    <a:pt x="38099" y="1333499"/>
                  </a:moveTo>
                  <a:lnTo>
                    <a:pt x="23269" y="1330505"/>
                  </a:lnTo>
                  <a:lnTo>
                    <a:pt x="11159" y="1322340"/>
                  </a:lnTo>
                  <a:lnTo>
                    <a:pt x="2994" y="1310230"/>
                  </a:lnTo>
                  <a:lnTo>
                    <a:pt x="0" y="1295399"/>
                  </a:lnTo>
                  <a:lnTo>
                    <a:pt x="0" y="38099"/>
                  </a:lnTo>
                  <a:lnTo>
                    <a:pt x="2994" y="23269"/>
                  </a:lnTo>
                  <a:lnTo>
                    <a:pt x="11159" y="11159"/>
                  </a:lnTo>
                  <a:lnTo>
                    <a:pt x="23269" y="2994"/>
                  </a:lnTo>
                  <a:lnTo>
                    <a:pt x="38099" y="0"/>
                  </a:lnTo>
                  <a:lnTo>
                    <a:pt x="45567" y="738"/>
                  </a:lnTo>
                  <a:lnTo>
                    <a:pt x="75461" y="30632"/>
                  </a:lnTo>
                  <a:lnTo>
                    <a:pt x="76199" y="38099"/>
                  </a:lnTo>
                  <a:lnTo>
                    <a:pt x="76199" y="1295399"/>
                  </a:lnTo>
                  <a:lnTo>
                    <a:pt x="73205" y="1310230"/>
                  </a:lnTo>
                  <a:lnTo>
                    <a:pt x="65040" y="1322340"/>
                  </a:lnTo>
                  <a:lnTo>
                    <a:pt x="52930" y="1330505"/>
                  </a:lnTo>
                  <a:lnTo>
                    <a:pt x="38099" y="1333499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96925" y="5235332"/>
            <a:ext cx="3061970" cy="569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90"/>
              </a:lnSpc>
              <a:spcBef>
                <a:spcPts val="100"/>
              </a:spcBef>
            </a:pPr>
            <a:r>
              <a:rPr sz="1000" b="1" spc="-50" dirty="0">
                <a:solidFill>
                  <a:srgbClr val="8D0A10"/>
                </a:solidFill>
                <a:latin typeface="Arial"/>
                <a:cs typeface="Arial"/>
              </a:rPr>
              <a:t>PHASE</a:t>
            </a:r>
            <a:r>
              <a:rPr sz="1000" b="1" spc="-30" dirty="0">
                <a:solidFill>
                  <a:srgbClr val="8D0A10"/>
                </a:solidFill>
                <a:latin typeface="Arial"/>
                <a:cs typeface="Arial"/>
              </a:rPr>
              <a:t> </a:t>
            </a:r>
            <a:r>
              <a:rPr sz="1000" b="1" spc="70" dirty="0">
                <a:solidFill>
                  <a:srgbClr val="8D0A1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660"/>
              </a:lnSpc>
            </a:pPr>
            <a:r>
              <a:rPr sz="1400" b="1" spc="60" dirty="0">
                <a:solidFill>
                  <a:srgbClr val="1E293B"/>
                </a:solidFill>
                <a:latin typeface="Arial"/>
                <a:cs typeface="Arial"/>
              </a:rPr>
              <a:t>Training</a:t>
            </a:r>
            <a:r>
              <a:rPr sz="1400" b="1" spc="-9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114" dirty="0">
                <a:solidFill>
                  <a:srgbClr val="1E293B"/>
                </a:solidFill>
                <a:latin typeface="Arial"/>
                <a:cs typeface="Arial"/>
              </a:rPr>
              <a:t>and</a:t>
            </a:r>
            <a:r>
              <a:rPr sz="1400" b="1" spc="-8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65" dirty="0">
                <a:solidFill>
                  <a:srgbClr val="1E293B"/>
                </a:solidFill>
                <a:latin typeface="Arial"/>
                <a:cs typeface="Arial"/>
              </a:rPr>
              <a:t>Knowledge</a:t>
            </a:r>
            <a:r>
              <a:rPr sz="1400" b="1" spc="-8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45" dirty="0">
                <a:solidFill>
                  <a:srgbClr val="1E293B"/>
                </a:solidFill>
                <a:latin typeface="Arial"/>
                <a:cs typeface="Arial"/>
              </a:rPr>
              <a:t>Transfer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430"/>
              </a:lnSpc>
            </a:pPr>
            <a:r>
              <a:rPr sz="1200" spc="65" dirty="0">
                <a:solidFill>
                  <a:srgbClr val="64738B"/>
                </a:solidFill>
                <a:latin typeface="Arial"/>
                <a:cs typeface="Arial"/>
              </a:rPr>
              <a:t>Months</a:t>
            </a:r>
            <a:r>
              <a:rPr sz="1200" spc="25" dirty="0">
                <a:solidFill>
                  <a:srgbClr val="64738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4738B"/>
                </a:solidFill>
                <a:latin typeface="Arial"/>
                <a:cs typeface="Arial"/>
              </a:rPr>
              <a:t>9-</a:t>
            </a:r>
            <a:r>
              <a:rPr sz="1200" spc="-25" dirty="0">
                <a:solidFill>
                  <a:srgbClr val="64738B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281487" y="4852987"/>
            <a:ext cx="3534410" cy="1343025"/>
            <a:chOff x="4281487" y="4852987"/>
            <a:chExt cx="3534410" cy="1343025"/>
          </a:xfrm>
        </p:grpSpPr>
        <p:sp>
          <p:nvSpPr>
            <p:cNvPr id="31" name="object 31"/>
            <p:cNvSpPr/>
            <p:nvPr/>
          </p:nvSpPr>
          <p:spPr>
            <a:xfrm>
              <a:off x="4286250" y="4857750"/>
              <a:ext cx="3524885" cy="1333500"/>
            </a:xfrm>
            <a:custGeom>
              <a:avLst/>
              <a:gdLst/>
              <a:ahLst/>
              <a:cxnLst/>
              <a:rect l="l" t="t" r="r" b="b"/>
              <a:pathLst>
                <a:path w="3524884" h="1333500">
                  <a:moveTo>
                    <a:pt x="3410105" y="1333499"/>
                  </a:moveTo>
                  <a:lnTo>
                    <a:pt x="114294" y="1333499"/>
                  </a:lnTo>
                  <a:lnTo>
                    <a:pt x="69805" y="1324518"/>
                  </a:lnTo>
                  <a:lnTo>
                    <a:pt x="33476" y="1300023"/>
                  </a:lnTo>
                  <a:lnTo>
                    <a:pt x="8981" y="1263694"/>
                  </a:lnTo>
                  <a:lnTo>
                    <a:pt x="0" y="1219205"/>
                  </a:lnTo>
                  <a:lnTo>
                    <a:pt x="0" y="114294"/>
                  </a:lnTo>
                  <a:lnTo>
                    <a:pt x="8981" y="69805"/>
                  </a:lnTo>
                  <a:lnTo>
                    <a:pt x="33476" y="33476"/>
                  </a:lnTo>
                  <a:lnTo>
                    <a:pt x="69805" y="8981"/>
                  </a:lnTo>
                  <a:lnTo>
                    <a:pt x="114294" y="0"/>
                  </a:lnTo>
                  <a:lnTo>
                    <a:pt x="3410105" y="0"/>
                  </a:lnTo>
                  <a:lnTo>
                    <a:pt x="3453844" y="8700"/>
                  </a:lnTo>
                  <a:lnTo>
                    <a:pt x="3490924" y="33476"/>
                  </a:lnTo>
                  <a:lnTo>
                    <a:pt x="3515699" y="70555"/>
                  </a:lnTo>
                  <a:lnTo>
                    <a:pt x="3524399" y="114294"/>
                  </a:lnTo>
                  <a:lnTo>
                    <a:pt x="3524399" y="1219205"/>
                  </a:lnTo>
                  <a:lnTo>
                    <a:pt x="3515418" y="1263694"/>
                  </a:lnTo>
                  <a:lnTo>
                    <a:pt x="3490924" y="1300023"/>
                  </a:lnTo>
                  <a:lnTo>
                    <a:pt x="3454594" y="1324518"/>
                  </a:lnTo>
                  <a:lnTo>
                    <a:pt x="3410105" y="1333499"/>
                  </a:lnTo>
                  <a:close/>
                </a:path>
              </a:pathLst>
            </a:custGeom>
            <a:solidFill>
              <a:srgbClr val="F7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286250" y="4857750"/>
              <a:ext cx="3524885" cy="1333500"/>
            </a:xfrm>
            <a:custGeom>
              <a:avLst/>
              <a:gdLst/>
              <a:ahLst/>
              <a:cxnLst/>
              <a:rect l="l" t="t" r="r" b="b"/>
              <a:pathLst>
                <a:path w="3524884" h="1333500">
                  <a:moveTo>
                    <a:pt x="0" y="114294"/>
                  </a:moveTo>
                  <a:lnTo>
                    <a:pt x="8981" y="69805"/>
                  </a:lnTo>
                  <a:lnTo>
                    <a:pt x="33476" y="33476"/>
                  </a:lnTo>
                  <a:lnTo>
                    <a:pt x="69805" y="8981"/>
                  </a:lnTo>
                  <a:lnTo>
                    <a:pt x="114294" y="0"/>
                  </a:lnTo>
                  <a:lnTo>
                    <a:pt x="3410105" y="0"/>
                  </a:lnTo>
                  <a:lnTo>
                    <a:pt x="3453844" y="8700"/>
                  </a:lnTo>
                  <a:lnTo>
                    <a:pt x="3490924" y="33476"/>
                  </a:lnTo>
                  <a:lnTo>
                    <a:pt x="3515699" y="70555"/>
                  </a:lnTo>
                  <a:lnTo>
                    <a:pt x="3524399" y="114294"/>
                  </a:lnTo>
                  <a:lnTo>
                    <a:pt x="3524399" y="1219205"/>
                  </a:lnTo>
                  <a:lnTo>
                    <a:pt x="3515418" y="1263694"/>
                  </a:lnTo>
                  <a:lnTo>
                    <a:pt x="3490924" y="1300023"/>
                  </a:lnTo>
                  <a:lnTo>
                    <a:pt x="3454594" y="1324518"/>
                  </a:lnTo>
                  <a:lnTo>
                    <a:pt x="3410105" y="1333499"/>
                  </a:lnTo>
                  <a:lnTo>
                    <a:pt x="114294" y="1333499"/>
                  </a:lnTo>
                  <a:lnTo>
                    <a:pt x="69805" y="1324518"/>
                  </a:lnTo>
                  <a:lnTo>
                    <a:pt x="33476" y="1300023"/>
                  </a:lnTo>
                  <a:lnTo>
                    <a:pt x="8981" y="1263694"/>
                  </a:lnTo>
                  <a:lnTo>
                    <a:pt x="0" y="1219205"/>
                  </a:lnTo>
                  <a:lnTo>
                    <a:pt x="0" y="114294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86250" y="4857750"/>
              <a:ext cx="76200" cy="1333500"/>
            </a:xfrm>
            <a:custGeom>
              <a:avLst/>
              <a:gdLst/>
              <a:ahLst/>
              <a:cxnLst/>
              <a:rect l="l" t="t" r="r" b="b"/>
              <a:pathLst>
                <a:path w="76200" h="1333500">
                  <a:moveTo>
                    <a:pt x="38099" y="1333499"/>
                  </a:moveTo>
                  <a:lnTo>
                    <a:pt x="23269" y="1330505"/>
                  </a:lnTo>
                  <a:lnTo>
                    <a:pt x="11159" y="1322340"/>
                  </a:lnTo>
                  <a:lnTo>
                    <a:pt x="2994" y="1310230"/>
                  </a:lnTo>
                  <a:lnTo>
                    <a:pt x="0" y="1295399"/>
                  </a:lnTo>
                  <a:lnTo>
                    <a:pt x="0" y="38099"/>
                  </a:lnTo>
                  <a:lnTo>
                    <a:pt x="2994" y="23269"/>
                  </a:lnTo>
                  <a:lnTo>
                    <a:pt x="11159" y="11159"/>
                  </a:lnTo>
                  <a:lnTo>
                    <a:pt x="23269" y="2994"/>
                  </a:lnTo>
                  <a:lnTo>
                    <a:pt x="38099" y="0"/>
                  </a:lnTo>
                  <a:lnTo>
                    <a:pt x="45567" y="738"/>
                  </a:lnTo>
                  <a:lnTo>
                    <a:pt x="75461" y="30632"/>
                  </a:lnTo>
                  <a:lnTo>
                    <a:pt x="76199" y="38099"/>
                  </a:lnTo>
                  <a:lnTo>
                    <a:pt x="76199" y="1295399"/>
                  </a:lnTo>
                  <a:lnTo>
                    <a:pt x="73205" y="1310230"/>
                  </a:lnTo>
                  <a:lnTo>
                    <a:pt x="65040" y="1322340"/>
                  </a:lnTo>
                  <a:lnTo>
                    <a:pt x="52930" y="1330505"/>
                  </a:lnTo>
                  <a:lnTo>
                    <a:pt x="38099" y="1333499"/>
                  </a:lnTo>
                  <a:close/>
                </a:path>
              </a:pathLst>
            </a:custGeom>
            <a:solidFill>
              <a:srgbClr val="C90F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511675" y="5130557"/>
            <a:ext cx="1776095" cy="779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90"/>
              </a:lnSpc>
              <a:spcBef>
                <a:spcPts val="100"/>
              </a:spcBef>
            </a:pPr>
            <a:r>
              <a:rPr sz="1000" b="1" spc="-50" dirty="0">
                <a:solidFill>
                  <a:srgbClr val="8D0A10"/>
                </a:solidFill>
                <a:latin typeface="Arial"/>
                <a:cs typeface="Arial"/>
              </a:rPr>
              <a:t>PHASE</a:t>
            </a:r>
            <a:r>
              <a:rPr sz="1000" b="1" spc="-30" dirty="0">
                <a:solidFill>
                  <a:srgbClr val="8D0A10"/>
                </a:solidFill>
                <a:latin typeface="Arial"/>
                <a:cs typeface="Arial"/>
              </a:rPr>
              <a:t> </a:t>
            </a:r>
            <a:r>
              <a:rPr sz="1000" b="1" spc="65" dirty="0">
                <a:solidFill>
                  <a:srgbClr val="8D0A10"/>
                </a:solidFill>
                <a:latin typeface="Arial"/>
                <a:cs typeface="Arial"/>
              </a:rPr>
              <a:t>06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98400"/>
              </a:lnSpc>
              <a:spcBef>
                <a:spcPts val="15"/>
              </a:spcBef>
            </a:pPr>
            <a:r>
              <a:rPr sz="1400" b="1" dirty="0">
                <a:solidFill>
                  <a:srgbClr val="1E293B"/>
                </a:solidFill>
                <a:latin typeface="Arial"/>
                <a:cs typeface="Arial"/>
              </a:rPr>
              <a:t>Final</a:t>
            </a:r>
            <a:r>
              <a:rPr sz="1400" b="1" spc="16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E293B"/>
                </a:solidFill>
                <a:latin typeface="Arial"/>
                <a:cs typeface="Arial"/>
              </a:rPr>
              <a:t>Review</a:t>
            </a:r>
            <a:r>
              <a:rPr sz="1400" b="1" spc="16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b="1" spc="90" dirty="0">
                <a:solidFill>
                  <a:srgbClr val="1E293B"/>
                </a:solidFill>
                <a:latin typeface="Arial"/>
                <a:cs typeface="Arial"/>
              </a:rPr>
              <a:t>and </a:t>
            </a:r>
            <a:r>
              <a:rPr sz="1400" b="1" spc="70" dirty="0">
                <a:solidFill>
                  <a:srgbClr val="1E293B"/>
                </a:solidFill>
                <a:latin typeface="Arial"/>
                <a:cs typeface="Arial"/>
              </a:rPr>
              <a:t>Recommendations </a:t>
            </a:r>
            <a:r>
              <a:rPr sz="1200" spc="65" dirty="0">
                <a:solidFill>
                  <a:srgbClr val="64738B"/>
                </a:solidFill>
                <a:latin typeface="Arial"/>
                <a:cs typeface="Arial"/>
              </a:rPr>
              <a:t>Months</a:t>
            </a:r>
            <a:r>
              <a:rPr sz="1200" spc="20" dirty="0">
                <a:solidFill>
                  <a:srgbClr val="64738B"/>
                </a:solidFill>
                <a:latin typeface="Arial"/>
                <a:cs typeface="Arial"/>
              </a:rPr>
              <a:t> </a:t>
            </a:r>
            <a:r>
              <a:rPr sz="1200" spc="-65" dirty="0">
                <a:solidFill>
                  <a:srgbClr val="64738B"/>
                </a:solidFill>
                <a:latin typeface="Arial"/>
                <a:cs typeface="Arial"/>
              </a:rPr>
              <a:t>10-</a:t>
            </a:r>
            <a:r>
              <a:rPr sz="1200" spc="-25" dirty="0">
                <a:solidFill>
                  <a:srgbClr val="64738B"/>
                </a:solidFill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5" name="object 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6250" y="381000"/>
            <a:ext cx="3809999" cy="6095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749300" y="716734"/>
            <a:ext cx="43586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5" dirty="0">
                <a:solidFill>
                  <a:srgbClr val="000000"/>
                </a:solidFill>
              </a:rPr>
              <a:t>Expected</a:t>
            </a:r>
            <a:r>
              <a:rPr spc="-165" dirty="0">
                <a:solidFill>
                  <a:srgbClr val="000000"/>
                </a:solidFill>
              </a:rPr>
              <a:t> </a:t>
            </a:r>
            <a:r>
              <a:rPr spc="120" dirty="0">
                <a:solidFill>
                  <a:srgbClr val="C90F14"/>
                </a:solidFill>
              </a:rPr>
              <a:t>Deliverables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57237" y="1519237"/>
            <a:ext cx="3438525" cy="2105025"/>
            <a:chOff x="757237" y="1519237"/>
            <a:chExt cx="3438525" cy="2105025"/>
          </a:xfrm>
        </p:grpSpPr>
        <p:sp>
          <p:nvSpPr>
            <p:cNvPr id="5" name="object 5"/>
            <p:cNvSpPr/>
            <p:nvPr/>
          </p:nvSpPr>
          <p:spPr>
            <a:xfrm>
              <a:off x="762000" y="1524000"/>
              <a:ext cx="3429000" cy="2095500"/>
            </a:xfrm>
            <a:custGeom>
              <a:avLst/>
              <a:gdLst/>
              <a:ahLst/>
              <a:cxnLst/>
              <a:rect l="l" t="t" r="r" b="b"/>
              <a:pathLst>
                <a:path w="3429000" h="2095500">
                  <a:moveTo>
                    <a:pt x="3276615" y="2095499"/>
                  </a:moveTo>
                  <a:lnTo>
                    <a:pt x="152384" y="2095499"/>
                  </a:lnTo>
                  <a:lnTo>
                    <a:pt x="104219" y="2087731"/>
                  </a:lnTo>
                  <a:lnTo>
                    <a:pt x="62388" y="2066098"/>
                  </a:lnTo>
                  <a:lnTo>
                    <a:pt x="29401" y="2033111"/>
                  </a:lnTo>
                  <a:lnTo>
                    <a:pt x="7768" y="1991280"/>
                  </a:lnTo>
                  <a:lnTo>
                    <a:pt x="0" y="1943115"/>
                  </a:lnTo>
                  <a:lnTo>
                    <a:pt x="0" y="152384"/>
                  </a:lnTo>
                  <a:lnTo>
                    <a:pt x="7768" y="104219"/>
                  </a:lnTo>
                  <a:lnTo>
                    <a:pt x="29401" y="62388"/>
                  </a:lnTo>
                  <a:lnTo>
                    <a:pt x="62388" y="29401"/>
                  </a:lnTo>
                  <a:lnTo>
                    <a:pt x="104219" y="7768"/>
                  </a:lnTo>
                  <a:lnTo>
                    <a:pt x="152384" y="0"/>
                  </a:lnTo>
                  <a:lnTo>
                    <a:pt x="3276615" y="0"/>
                  </a:lnTo>
                  <a:lnTo>
                    <a:pt x="3334930" y="11599"/>
                  </a:lnTo>
                  <a:lnTo>
                    <a:pt x="3384367" y="44632"/>
                  </a:lnTo>
                  <a:lnTo>
                    <a:pt x="3417400" y="94069"/>
                  </a:lnTo>
                  <a:lnTo>
                    <a:pt x="3428999" y="152384"/>
                  </a:lnTo>
                  <a:lnTo>
                    <a:pt x="3428999" y="1943115"/>
                  </a:lnTo>
                  <a:lnTo>
                    <a:pt x="3421231" y="1991280"/>
                  </a:lnTo>
                  <a:lnTo>
                    <a:pt x="3399598" y="2033111"/>
                  </a:lnTo>
                  <a:lnTo>
                    <a:pt x="3366611" y="2066098"/>
                  </a:lnTo>
                  <a:lnTo>
                    <a:pt x="3324780" y="2087731"/>
                  </a:lnTo>
                  <a:lnTo>
                    <a:pt x="3276615" y="2095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00" y="1524000"/>
              <a:ext cx="3429000" cy="2095500"/>
            </a:xfrm>
            <a:custGeom>
              <a:avLst/>
              <a:gdLst/>
              <a:ahLst/>
              <a:cxnLst/>
              <a:rect l="l" t="t" r="r" b="b"/>
              <a:pathLst>
                <a:path w="3429000" h="2095500">
                  <a:moveTo>
                    <a:pt x="0" y="152384"/>
                  </a:moveTo>
                  <a:lnTo>
                    <a:pt x="7768" y="104219"/>
                  </a:lnTo>
                  <a:lnTo>
                    <a:pt x="29401" y="62388"/>
                  </a:lnTo>
                  <a:lnTo>
                    <a:pt x="62388" y="29401"/>
                  </a:lnTo>
                  <a:lnTo>
                    <a:pt x="104219" y="7768"/>
                  </a:lnTo>
                  <a:lnTo>
                    <a:pt x="152384" y="0"/>
                  </a:lnTo>
                  <a:lnTo>
                    <a:pt x="3276615" y="0"/>
                  </a:lnTo>
                  <a:lnTo>
                    <a:pt x="3334930" y="11599"/>
                  </a:lnTo>
                  <a:lnTo>
                    <a:pt x="3384367" y="44632"/>
                  </a:lnTo>
                  <a:lnTo>
                    <a:pt x="3417400" y="94069"/>
                  </a:lnTo>
                  <a:lnTo>
                    <a:pt x="3428999" y="152384"/>
                  </a:lnTo>
                  <a:lnTo>
                    <a:pt x="3428999" y="1943115"/>
                  </a:lnTo>
                  <a:lnTo>
                    <a:pt x="3421231" y="1991280"/>
                  </a:lnTo>
                  <a:lnTo>
                    <a:pt x="3399598" y="2033111"/>
                  </a:lnTo>
                  <a:lnTo>
                    <a:pt x="3366611" y="2066098"/>
                  </a:lnTo>
                  <a:lnTo>
                    <a:pt x="3324780" y="2087731"/>
                  </a:lnTo>
                  <a:lnTo>
                    <a:pt x="3276615" y="2095499"/>
                  </a:lnTo>
                  <a:lnTo>
                    <a:pt x="152384" y="2095499"/>
                  </a:lnTo>
                  <a:lnTo>
                    <a:pt x="104219" y="2087731"/>
                  </a:lnTo>
                  <a:lnTo>
                    <a:pt x="62388" y="2066098"/>
                  </a:lnTo>
                  <a:lnTo>
                    <a:pt x="29401" y="2033111"/>
                  </a:lnTo>
                  <a:lnTo>
                    <a:pt x="7768" y="1991280"/>
                  </a:lnTo>
                  <a:lnTo>
                    <a:pt x="0" y="1943115"/>
                  </a:lnTo>
                  <a:lnTo>
                    <a:pt x="0" y="152384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39800" y="1685544"/>
            <a:ext cx="2247900" cy="1372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005" dirty="0">
                <a:solidFill>
                  <a:srgbClr val="3C0508"/>
                </a:solidFill>
                <a:latin typeface="Arial"/>
                <a:cs typeface="Arial"/>
              </a:rPr>
              <a:t>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1100" b="1" spc="-25" dirty="0">
                <a:solidFill>
                  <a:srgbClr val="3C0508"/>
                </a:solidFill>
                <a:latin typeface="Arial"/>
                <a:cs typeface="Arial"/>
              </a:rPr>
              <a:t>ONE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1600"/>
              </a:lnSpc>
              <a:spcBef>
                <a:spcPts val="355"/>
              </a:spcBef>
            </a:pPr>
            <a:r>
              <a:rPr sz="1600" b="1" spc="90" dirty="0">
                <a:solidFill>
                  <a:srgbClr val="1E293B"/>
                </a:solidFill>
                <a:latin typeface="Arial"/>
                <a:cs typeface="Arial"/>
              </a:rPr>
              <a:t>Spectrum</a:t>
            </a:r>
            <a:r>
              <a:rPr sz="1600" b="1" spc="-9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600" b="1" spc="60" dirty="0">
                <a:solidFill>
                  <a:srgbClr val="1E293B"/>
                </a:solidFill>
                <a:latin typeface="Arial"/>
                <a:cs typeface="Arial"/>
              </a:rPr>
              <a:t>Monitoring </a:t>
            </a:r>
            <a:r>
              <a:rPr sz="1600" b="1" spc="-10" dirty="0">
                <a:solidFill>
                  <a:srgbClr val="1E293B"/>
                </a:solidFill>
                <a:latin typeface="Arial"/>
                <a:cs typeface="Arial"/>
              </a:rPr>
              <a:t>Guidelines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376737" y="1519237"/>
            <a:ext cx="3438525" cy="2105025"/>
            <a:chOff x="4376737" y="1519237"/>
            <a:chExt cx="3438525" cy="2105025"/>
          </a:xfrm>
        </p:grpSpPr>
        <p:sp>
          <p:nvSpPr>
            <p:cNvPr id="9" name="object 9"/>
            <p:cNvSpPr/>
            <p:nvPr/>
          </p:nvSpPr>
          <p:spPr>
            <a:xfrm>
              <a:off x="4381500" y="1524000"/>
              <a:ext cx="3429000" cy="2095500"/>
            </a:xfrm>
            <a:custGeom>
              <a:avLst/>
              <a:gdLst/>
              <a:ahLst/>
              <a:cxnLst/>
              <a:rect l="l" t="t" r="r" b="b"/>
              <a:pathLst>
                <a:path w="3429000" h="2095500">
                  <a:moveTo>
                    <a:pt x="3276615" y="2095499"/>
                  </a:moveTo>
                  <a:lnTo>
                    <a:pt x="152384" y="2095499"/>
                  </a:lnTo>
                  <a:lnTo>
                    <a:pt x="104219" y="2087731"/>
                  </a:lnTo>
                  <a:lnTo>
                    <a:pt x="62388" y="2066098"/>
                  </a:lnTo>
                  <a:lnTo>
                    <a:pt x="29401" y="2033111"/>
                  </a:lnTo>
                  <a:lnTo>
                    <a:pt x="7768" y="1991280"/>
                  </a:lnTo>
                  <a:lnTo>
                    <a:pt x="0" y="1943115"/>
                  </a:lnTo>
                  <a:lnTo>
                    <a:pt x="0" y="152384"/>
                  </a:lnTo>
                  <a:lnTo>
                    <a:pt x="7768" y="104219"/>
                  </a:lnTo>
                  <a:lnTo>
                    <a:pt x="29401" y="62388"/>
                  </a:lnTo>
                  <a:lnTo>
                    <a:pt x="62388" y="29401"/>
                  </a:lnTo>
                  <a:lnTo>
                    <a:pt x="104219" y="7768"/>
                  </a:lnTo>
                  <a:lnTo>
                    <a:pt x="152384" y="0"/>
                  </a:lnTo>
                  <a:lnTo>
                    <a:pt x="3276615" y="0"/>
                  </a:lnTo>
                  <a:lnTo>
                    <a:pt x="3334930" y="11599"/>
                  </a:lnTo>
                  <a:lnTo>
                    <a:pt x="3384367" y="44632"/>
                  </a:lnTo>
                  <a:lnTo>
                    <a:pt x="3417400" y="94069"/>
                  </a:lnTo>
                  <a:lnTo>
                    <a:pt x="3428999" y="152384"/>
                  </a:lnTo>
                  <a:lnTo>
                    <a:pt x="3428999" y="1943115"/>
                  </a:lnTo>
                  <a:lnTo>
                    <a:pt x="3421231" y="1991280"/>
                  </a:lnTo>
                  <a:lnTo>
                    <a:pt x="3399598" y="2033111"/>
                  </a:lnTo>
                  <a:lnTo>
                    <a:pt x="3366611" y="2066098"/>
                  </a:lnTo>
                  <a:lnTo>
                    <a:pt x="3324780" y="2087731"/>
                  </a:lnTo>
                  <a:lnTo>
                    <a:pt x="3276615" y="2095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81500" y="1524000"/>
              <a:ext cx="3429000" cy="2095500"/>
            </a:xfrm>
            <a:custGeom>
              <a:avLst/>
              <a:gdLst/>
              <a:ahLst/>
              <a:cxnLst/>
              <a:rect l="l" t="t" r="r" b="b"/>
              <a:pathLst>
                <a:path w="3429000" h="2095500">
                  <a:moveTo>
                    <a:pt x="0" y="152384"/>
                  </a:moveTo>
                  <a:lnTo>
                    <a:pt x="7768" y="104219"/>
                  </a:lnTo>
                  <a:lnTo>
                    <a:pt x="29401" y="62388"/>
                  </a:lnTo>
                  <a:lnTo>
                    <a:pt x="62388" y="29401"/>
                  </a:lnTo>
                  <a:lnTo>
                    <a:pt x="104219" y="7768"/>
                  </a:lnTo>
                  <a:lnTo>
                    <a:pt x="152384" y="0"/>
                  </a:lnTo>
                  <a:lnTo>
                    <a:pt x="3276615" y="0"/>
                  </a:lnTo>
                  <a:lnTo>
                    <a:pt x="3334930" y="11599"/>
                  </a:lnTo>
                  <a:lnTo>
                    <a:pt x="3384367" y="44632"/>
                  </a:lnTo>
                  <a:lnTo>
                    <a:pt x="3417400" y="94069"/>
                  </a:lnTo>
                  <a:lnTo>
                    <a:pt x="3428999" y="152384"/>
                  </a:lnTo>
                  <a:lnTo>
                    <a:pt x="3428999" y="1943115"/>
                  </a:lnTo>
                  <a:lnTo>
                    <a:pt x="3421231" y="1991280"/>
                  </a:lnTo>
                  <a:lnTo>
                    <a:pt x="3399598" y="2033111"/>
                  </a:lnTo>
                  <a:lnTo>
                    <a:pt x="3366611" y="2066098"/>
                  </a:lnTo>
                  <a:lnTo>
                    <a:pt x="3324780" y="2087731"/>
                  </a:lnTo>
                  <a:lnTo>
                    <a:pt x="3276615" y="2095499"/>
                  </a:lnTo>
                  <a:lnTo>
                    <a:pt x="152384" y="2095499"/>
                  </a:lnTo>
                  <a:lnTo>
                    <a:pt x="104219" y="2087731"/>
                  </a:lnTo>
                  <a:lnTo>
                    <a:pt x="62388" y="2066098"/>
                  </a:lnTo>
                  <a:lnTo>
                    <a:pt x="29401" y="2033111"/>
                  </a:lnTo>
                  <a:lnTo>
                    <a:pt x="7768" y="1991280"/>
                  </a:lnTo>
                  <a:lnTo>
                    <a:pt x="0" y="1943115"/>
                  </a:lnTo>
                  <a:lnTo>
                    <a:pt x="0" y="152384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559300" y="1685544"/>
            <a:ext cx="2886075" cy="1125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005" dirty="0">
                <a:solidFill>
                  <a:srgbClr val="8D0A10"/>
                </a:solidFill>
                <a:latin typeface="Arial"/>
                <a:cs typeface="Arial"/>
              </a:rPr>
              <a:t>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1100" b="1" spc="-25" dirty="0">
                <a:solidFill>
                  <a:srgbClr val="8D0A10"/>
                </a:solidFill>
                <a:latin typeface="Arial"/>
                <a:cs typeface="Arial"/>
              </a:rPr>
              <a:t>TWO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600" b="1" dirty="0">
                <a:solidFill>
                  <a:srgbClr val="1E293B"/>
                </a:solidFill>
                <a:latin typeface="Arial"/>
                <a:cs typeface="Arial"/>
              </a:rPr>
              <a:t>Field</a:t>
            </a:r>
            <a:r>
              <a:rPr sz="1600" b="1" spc="-2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600" b="1" spc="110" dirty="0">
                <a:solidFill>
                  <a:srgbClr val="1E293B"/>
                </a:solidFill>
                <a:latin typeface="Arial"/>
                <a:cs typeface="Arial"/>
              </a:rPr>
              <a:t>Measurement</a:t>
            </a:r>
            <a:r>
              <a:rPr sz="1600" b="1" spc="-2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1E293B"/>
                </a:solidFill>
                <a:latin typeface="Arial"/>
                <a:cs typeface="Arial"/>
              </a:rPr>
              <a:t>Reports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01000" y="1524000"/>
            <a:ext cx="3429000" cy="2095500"/>
          </a:xfrm>
          <a:custGeom>
            <a:avLst/>
            <a:gdLst/>
            <a:ahLst/>
            <a:cxnLst/>
            <a:rect l="l" t="t" r="r" b="b"/>
            <a:pathLst>
              <a:path w="3429000" h="2095500">
                <a:moveTo>
                  <a:pt x="3276615" y="2095499"/>
                </a:moveTo>
                <a:lnTo>
                  <a:pt x="152384" y="2095499"/>
                </a:lnTo>
                <a:lnTo>
                  <a:pt x="104219" y="2087731"/>
                </a:lnTo>
                <a:lnTo>
                  <a:pt x="62388" y="2066098"/>
                </a:lnTo>
                <a:lnTo>
                  <a:pt x="29401" y="2033111"/>
                </a:lnTo>
                <a:lnTo>
                  <a:pt x="7768" y="1991280"/>
                </a:lnTo>
                <a:lnTo>
                  <a:pt x="0" y="1943115"/>
                </a:lnTo>
                <a:lnTo>
                  <a:pt x="0" y="152384"/>
                </a:lnTo>
                <a:lnTo>
                  <a:pt x="7768" y="104219"/>
                </a:lnTo>
                <a:lnTo>
                  <a:pt x="29401" y="62388"/>
                </a:lnTo>
                <a:lnTo>
                  <a:pt x="62388" y="29401"/>
                </a:lnTo>
                <a:lnTo>
                  <a:pt x="104219" y="7768"/>
                </a:lnTo>
                <a:lnTo>
                  <a:pt x="152384" y="0"/>
                </a:lnTo>
                <a:lnTo>
                  <a:pt x="3276615" y="0"/>
                </a:lnTo>
                <a:lnTo>
                  <a:pt x="3334930" y="11599"/>
                </a:lnTo>
                <a:lnTo>
                  <a:pt x="3384367" y="44632"/>
                </a:lnTo>
                <a:lnTo>
                  <a:pt x="3417400" y="94069"/>
                </a:lnTo>
                <a:lnTo>
                  <a:pt x="3428999" y="152384"/>
                </a:lnTo>
                <a:lnTo>
                  <a:pt x="3428999" y="1943115"/>
                </a:lnTo>
                <a:lnTo>
                  <a:pt x="3421231" y="1991280"/>
                </a:lnTo>
                <a:lnTo>
                  <a:pt x="3399598" y="2033111"/>
                </a:lnTo>
                <a:lnTo>
                  <a:pt x="3366611" y="2066098"/>
                </a:lnTo>
                <a:lnTo>
                  <a:pt x="3324780" y="2087731"/>
                </a:lnTo>
                <a:lnTo>
                  <a:pt x="3276615" y="2095499"/>
                </a:lnTo>
                <a:close/>
              </a:path>
            </a:pathLst>
          </a:custGeom>
          <a:solidFill>
            <a:srgbClr val="C90F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178800" y="1685544"/>
            <a:ext cx="2769235" cy="1125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005" dirty="0">
                <a:solidFill>
                  <a:srgbClr val="FFFFFF"/>
                </a:solidFill>
                <a:latin typeface="Arial"/>
                <a:cs typeface="Arial"/>
              </a:rPr>
              <a:t>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1100" b="1" spc="-10" dirty="0">
                <a:solidFill>
                  <a:srgbClr val="FFD7D7"/>
                </a:solidFill>
                <a:latin typeface="Arial"/>
                <a:cs typeface="Arial"/>
              </a:rPr>
              <a:t>THREE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600" b="1" spc="50" dirty="0">
                <a:solidFill>
                  <a:srgbClr val="FFFFFF"/>
                </a:solidFill>
                <a:latin typeface="Arial"/>
                <a:cs typeface="Arial"/>
              </a:rPr>
              <a:t>5G</a:t>
            </a:r>
            <a:r>
              <a:rPr sz="16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50" dirty="0">
                <a:solidFill>
                  <a:srgbClr val="FFFFFF"/>
                </a:solidFill>
                <a:latin typeface="Arial"/>
                <a:cs typeface="Arial"/>
              </a:rPr>
              <a:t>Readiness</a:t>
            </a:r>
            <a:r>
              <a:rPr sz="16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55" dirty="0">
                <a:solidFill>
                  <a:srgbClr val="FFFFFF"/>
                </a:solidFill>
                <a:latin typeface="Arial"/>
                <a:cs typeface="Arial"/>
              </a:rPr>
              <a:t>Assessment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57237" y="3805237"/>
            <a:ext cx="3438525" cy="2105025"/>
            <a:chOff x="757237" y="3805237"/>
            <a:chExt cx="3438525" cy="2105025"/>
          </a:xfrm>
        </p:grpSpPr>
        <p:sp>
          <p:nvSpPr>
            <p:cNvPr id="15" name="object 15"/>
            <p:cNvSpPr/>
            <p:nvPr/>
          </p:nvSpPr>
          <p:spPr>
            <a:xfrm>
              <a:off x="762000" y="3810000"/>
              <a:ext cx="3429000" cy="2095500"/>
            </a:xfrm>
            <a:custGeom>
              <a:avLst/>
              <a:gdLst/>
              <a:ahLst/>
              <a:cxnLst/>
              <a:rect l="l" t="t" r="r" b="b"/>
              <a:pathLst>
                <a:path w="3429000" h="2095500">
                  <a:moveTo>
                    <a:pt x="3276615" y="2095499"/>
                  </a:moveTo>
                  <a:lnTo>
                    <a:pt x="152384" y="2095499"/>
                  </a:lnTo>
                  <a:lnTo>
                    <a:pt x="104219" y="2087731"/>
                  </a:lnTo>
                  <a:lnTo>
                    <a:pt x="62388" y="2066098"/>
                  </a:lnTo>
                  <a:lnTo>
                    <a:pt x="29401" y="2033111"/>
                  </a:lnTo>
                  <a:lnTo>
                    <a:pt x="7768" y="1991280"/>
                  </a:lnTo>
                  <a:lnTo>
                    <a:pt x="0" y="1943115"/>
                  </a:lnTo>
                  <a:lnTo>
                    <a:pt x="0" y="152384"/>
                  </a:lnTo>
                  <a:lnTo>
                    <a:pt x="7768" y="104219"/>
                  </a:lnTo>
                  <a:lnTo>
                    <a:pt x="29401" y="62388"/>
                  </a:lnTo>
                  <a:lnTo>
                    <a:pt x="62388" y="29401"/>
                  </a:lnTo>
                  <a:lnTo>
                    <a:pt x="104219" y="7768"/>
                  </a:lnTo>
                  <a:lnTo>
                    <a:pt x="152384" y="0"/>
                  </a:lnTo>
                  <a:lnTo>
                    <a:pt x="3276615" y="0"/>
                  </a:lnTo>
                  <a:lnTo>
                    <a:pt x="3334930" y="11599"/>
                  </a:lnTo>
                  <a:lnTo>
                    <a:pt x="3384367" y="44632"/>
                  </a:lnTo>
                  <a:lnTo>
                    <a:pt x="3417400" y="94069"/>
                  </a:lnTo>
                  <a:lnTo>
                    <a:pt x="3428999" y="152384"/>
                  </a:lnTo>
                  <a:lnTo>
                    <a:pt x="3428999" y="1943115"/>
                  </a:lnTo>
                  <a:lnTo>
                    <a:pt x="3421231" y="1991280"/>
                  </a:lnTo>
                  <a:lnTo>
                    <a:pt x="3399598" y="2033111"/>
                  </a:lnTo>
                  <a:lnTo>
                    <a:pt x="3366611" y="2066098"/>
                  </a:lnTo>
                  <a:lnTo>
                    <a:pt x="3324780" y="2087731"/>
                  </a:lnTo>
                  <a:lnTo>
                    <a:pt x="3276615" y="2095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62000" y="3810000"/>
              <a:ext cx="3429000" cy="2095500"/>
            </a:xfrm>
            <a:custGeom>
              <a:avLst/>
              <a:gdLst/>
              <a:ahLst/>
              <a:cxnLst/>
              <a:rect l="l" t="t" r="r" b="b"/>
              <a:pathLst>
                <a:path w="3429000" h="2095500">
                  <a:moveTo>
                    <a:pt x="0" y="152384"/>
                  </a:moveTo>
                  <a:lnTo>
                    <a:pt x="7768" y="104219"/>
                  </a:lnTo>
                  <a:lnTo>
                    <a:pt x="29401" y="62388"/>
                  </a:lnTo>
                  <a:lnTo>
                    <a:pt x="62388" y="29401"/>
                  </a:lnTo>
                  <a:lnTo>
                    <a:pt x="104219" y="7768"/>
                  </a:lnTo>
                  <a:lnTo>
                    <a:pt x="152384" y="0"/>
                  </a:lnTo>
                  <a:lnTo>
                    <a:pt x="3276615" y="0"/>
                  </a:lnTo>
                  <a:lnTo>
                    <a:pt x="3334930" y="11599"/>
                  </a:lnTo>
                  <a:lnTo>
                    <a:pt x="3384367" y="44632"/>
                  </a:lnTo>
                  <a:lnTo>
                    <a:pt x="3417400" y="94069"/>
                  </a:lnTo>
                  <a:lnTo>
                    <a:pt x="3428999" y="152384"/>
                  </a:lnTo>
                  <a:lnTo>
                    <a:pt x="3428999" y="1943115"/>
                  </a:lnTo>
                  <a:lnTo>
                    <a:pt x="3421231" y="1991280"/>
                  </a:lnTo>
                  <a:lnTo>
                    <a:pt x="3399598" y="2033111"/>
                  </a:lnTo>
                  <a:lnTo>
                    <a:pt x="3366611" y="2066098"/>
                  </a:lnTo>
                  <a:lnTo>
                    <a:pt x="3324780" y="2087731"/>
                  </a:lnTo>
                  <a:lnTo>
                    <a:pt x="3276615" y="2095499"/>
                  </a:lnTo>
                  <a:lnTo>
                    <a:pt x="152384" y="2095499"/>
                  </a:lnTo>
                  <a:lnTo>
                    <a:pt x="104219" y="2087731"/>
                  </a:lnTo>
                  <a:lnTo>
                    <a:pt x="62388" y="2066098"/>
                  </a:lnTo>
                  <a:lnTo>
                    <a:pt x="29401" y="2033111"/>
                  </a:lnTo>
                  <a:lnTo>
                    <a:pt x="7768" y="1991280"/>
                  </a:lnTo>
                  <a:lnTo>
                    <a:pt x="0" y="1943115"/>
                  </a:lnTo>
                  <a:lnTo>
                    <a:pt x="0" y="152384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39800" y="3971544"/>
            <a:ext cx="2919095" cy="1372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005" dirty="0">
                <a:solidFill>
                  <a:srgbClr val="3C0508"/>
                </a:solidFill>
                <a:latin typeface="Arial"/>
                <a:cs typeface="Arial"/>
              </a:rPr>
              <a:t>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1100" b="1" spc="-20" dirty="0">
                <a:solidFill>
                  <a:srgbClr val="3C0508"/>
                </a:solidFill>
                <a:latin typeface="Arial"/>
                <a:cs typeface="Arial"/>
              </a:rPr>
              <a:t>FOUR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1600"/>
              </a:lnSpc>
              <a:spcBef>
                <a:spcPts val="355"/>
              </a:spcBef>
            </a:pPr>
            <a:r>
              <a:rPr sz="1600" b="1" spc="65" dirty="0">
                <a:solidFill>
                  <a:srgbClr val="1E293B"/>
                </a:solidFill>
                <a:latin typeface="Arial"/>
                <a:cs typeface="Arial"/>
              </a:rPr>
              <a:t>Mobile</a:t>
            </a:r>
            <a:r>
              <a:rPr sz="1600" b="1" spc="-10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600" b="1" spc="80" dirty="0">
                <a:solidFill>
                  <a:srgbClr val="1E293B"/>
                </a:solidFill>
                <a:latin typeface="Arial"/>
                <a:cs typeface="Arial"/>
              </a:rPr>
              <a:t>Network</a:t>
            </a:r>
            <a:r>
              <a:rPr sz="1600" b="1" spc="-10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600" b="1" spc="90" dirty="0">
                <a:solidFill>
                  <a:srgbClr val="1E293B"/>
                </a:solidFill>
                <a:latin typeface="Arial"/>
                <a:cs typeface="Arial"/>
              </a:rPr>
              <a:t>Coverage</a:t>
            </a:r>
            <a:r>
              <a:rPr sz="1600" b="1" spc="-10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600" b="1" spc="75" dirty="0">
                <a:solidFill>
                  <a:srgbClr val="1E293B"/>
                </a:solidFill>
                <a:latin typeface="Arial"/>
                <a:cs typeface="Arial"/>
              </a:rPr>
              <a:t>&amp; </a:t>
            </a:r>
            <a:r>
              <a:rPr sz="1600" b="1" spc="-25" dirty="0">
                <a:solidFill>
                  <a:srgbClr val="1E293B"/>
                </a:solidFill>
                <a:latin typeface="Arial"/>
                <a:cs typeface="Arial"/>
              </a:rPr>
              <a:t>QoS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376737" y="3805237"/>
            <a:ext cx="3438525" cy="2105025"/>
            <a:chOff x="4376737" y="3805237"/>
            <a:chExt cx="3438525" cy="2105025"/>
          </a:xfrm>
        </p:grpSpPr>
        <p:sp>
          <p:nvSpPr>
            <p:cNvPr id="19" name="object 19"/>
            <p:cNvSpPr/>
            <p:nvPr/>
          </p:nvSpPr>
          <p:spPr>
            <a:xfrm>
              <a:off x="4381500" y="3810000"/>
              <a:ext cx="3429000" cy="2095500"/>
            </a:xfrm>
            <a:custGeom>
              <a:avLst/>
              <a:gdLst/>
              <a:ahLst/>
              <a:cxnLst/>
              <a:rect l="l" t="t" r="r" b="b"/>
              <a:pathLst>
                <a:path w="3429000" h="2095500">
                  <a:moveTo>
                    <a:pt x="3276615" y="2095499"/>
                  </a:moveTo>
                  <a:lnTo>
                    <a:pt x="152384" y="2095499"/>
                  </a:lnTo>
                  <a:lnTo>
                    <a:pt x="104219" y="2087731"/>
                  </a:lnTo>
                  <a:lnTo>
                    <a:pt x="62388" y="2066098"/>
                  </a:lnTo>
                  <a:lnTo>
                    <a:pt x="29401" y="2033111"/>
                  </a:lnTo>
                  <a:lnTo>
                    <a:pt x="7768" y="1991280"/>
                  </a:lnTo>
                  <a:lnTo>
                    <a:pt x="0" y="1943115"/>
                  </a:lnTo>
                  <a:lnTo>
                    <a:pt x="0" y="152384"/>
                  </a:lnTo>
                  <a:lnTo>
                    <a:pt x="7768" y="104219"/>
                  </a:lnTo>
                  <a:lnTo>
                    <a:pt x="29401" y="62388"/>
                  </a:lnTo>
                  <a:lnTo>
                    <a:pt x="62388" y="29401"/>
                  </a:lnTo>
                  <a:lnTo>
                    <a:pt x="104219" y="7768"/>
                  </a:lnTo>
                  <a:lnTo>
                    <a:pt x="152384" y="0"/>
                  </a:lnTo>
                  <a:lnTo>
                    <a:pt x="3276615" y="0"/>
                  </a:lnTo>
                  <a:lnTo>
                    <a:pt x="3334930" y="11599"/>
                  </a:lnTo>
                  <a:lnTo>
                    <a:pt x="3384367" y="44632"/>
                  </a:lnTo>
                  <a:lnTo>
                    <a:pt x="3417400" y="94069"/>
                  </a:lnTo>
                  <a:lnTo>
                    <a:pt x="3428999" y="152384"/>
                  </a:lnTo>
                  <a:lnTo>
                    <a:pt x="3428999" y="1943115"/>
                  </a:lnTo>
                  <a:lnTo>
                    <a:pt x="3421231" y="1991280"/>
                  </a:lnTo>
                  <a:lnTo>
                    <a:pt x="3399598" y="2033111"/>
                  </a:lnTo>
                  <a:lnTo>
                    <a:pt x="3366611" y="2066098"/>
                  </a:lnTo>
                  <a:lnTo>
                    <a:pt x="3324780" y="2087731"/>
                  </a:lnTo>
                  <a:lnTo>
                    <a:pt x="3276615" y="2095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81500" y="3810000"/>
              <a:ext cx="3429000" cy="2095500"/>
            </a:xfrm>
            <a:custGeom>
              <a:avLst/>
              <a:gdLst/>
              <a:ahLst/>
              <a:cxnLst/>
              <a:rect l="l" t="t" r="r" b="b"/>
              <a:pathLst>
                <a:path w="3429000" h="2095500">
                  <a:moveTo>
                    <a:pt x="0" y="152384"/>
                  </a:moveTo>
                  <a:lnTo>
                    <a:pt x="7768" y="104219"/>
                  </a:lnTo>
                  <a:lnTo>
                    <a:pt x="29401" y="62388"/>
                  </a:lnTo>
                  <a:lnTo>
                    <a:pt x="62388" y="29401"/>
                  </a:lnTo>
                  <a:lnTo>
                    <a:pt x="104219" y="7768"/>
                  </a:lnTo>
                  <a:lnTo>
                    <a:pt x="152384" y="0"/>
                  </a:lnTo>
                  <a:lnTo>
                    <a:pt x="3276615" y="0"/>
                  </a:lnTo>
                  <a:lnTo>
                    <a:pt x="3334930" y="11599"/>
                  </a:lnTo>
                  <a:lnTo>
                    <a:pt x="3384367" y="44632"/>
                  </a:lnTo>
                  <a:lnTo>
                    <a:pt x="3417400" y="94069"/>
                  </a:lnTo>
                  <a:lnTo>
                    <a:pt x="3428999" y="152384"/>
                  </a:lnTo>
                  <a:lnTo>
                    <a:pt x="3428999" y="1943115"/>
                  </a:lnTo>
                  <a:lnTo>
                    <a:pt x="3421231" y="1991280"/>
                  </a:lnTo>
                  <a:lnTo>
                    <a:pt x="3399598" y="2033111"/>
                  </a:lnTo>
                  <a:lnTo>
                    <a:pt x="3366611" y="2066098"/>
                  </a:lnTo>
                  <a:lnTo>
                    <a:pt x="3324780" y="2087731"/>
                  </a:lnTo>
                  <a:lnTo>
                    <a:pt x="3276615" y="2095499"/>
                  </a:lnTo>
                  <a:lnTo>
                    <a:pt x="152384" y="2095499"/>
                  </a:lnTo>
                  <a:lnTo>
                    <a:pt x="104219" y="2087731"/>
                  </a:lnTo>
                  <a:lnTo>
                    <a:pt x="62388" y="2066098"/>
                  </a:lnTo>
                  <a:lnTo>
                    <a:pt x="29401" y="2033111"/>
                  </a:lnTo>
                  <a:lnTo>
                    <a:pt x="7768" y="1991280"/>
                  </a:lnTo>
                  <a:lnTo>
                    <a:pt x="0" y="1943115"/>
                  </a:lnTo>
                  <a:lnTo>
                    <a:pt x="0" y="152384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559300" y="3971544"/>
            <a:ext cx="2571750" cy="1372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005" dirty="0">
                <a:solidFill>
                  <a:srgbClr val="8D0A10"/>
                </a:solidFill>
                <a:latin typeface="Arial"/>
                <a:cs typeface="Arial"/>
              </a:rPr>
              <a:t>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1100" b="1" spc="-20" dirty="0">
                <a:solidFill>
                  <a:srgbClr val="8D0A10"/>
                </a:solidFill>
                <a:latin typeface="Arial"/>
                <a:cs typeface="Arial"/>
              </a:rPr>
              <a:t>FIVE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1600"/>
              </a:lnSpc>
              <a:spcBef>
                <a:spcPts val="355"/>
              </a:spcBef>
            </a:pPr>
            <a:r>
              <a:rPr sz="1600" b="1" spc="70" dirty="0">
                <a:solidFill>
                  <a:srgbClr val="1E293B"/>
                </a:solidFill>
                <a:latin typeface="Arial"/>
                <a:cs typeface="Arial"/>
              </a:rPr>
              <a:t>Training</a:t>
            </a:r>
            <a:r>
              <a:rPr sz="1600" b="1" spc="-10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600" b="1" spc="130" dirty="0">
                <a:solidFill>
                  <a:srgbClr val="1E293B"/>
                </a:solidFill>
                <a:latin typeface="Arial"/>
                <a:cs typeface="Arial"/>
              </a:rPr>
              <a:t>and</a:t>
            </a:r>
            <a:r>
              <a:rPr sz="1600" b="1" spc="-10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600" b="1" spc="65" dirty="0">
                <a:solidFill>
                  <a:srgbClr val="1E293B"/>
                </a:solidFill>
                <a:latin typeface="Arial"/>
                <a:cs typeface="Arial"/>
              </a:rPr>
              <a:t>Knowledge </a:t>
            </a:r>
            <a:r>
              <a:rPr sz="1600" b="1" spc="50" dirty="0">
                <a:solidFill>
                  <a:srgbClr val="1E293B"/>
                </a:solidFill>
                <a:latin typeface="Arial"/>
                <a:cs typeface="Arial"/>
              </a:rPr>
              <a:t>Transfer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001000" y="3810000"/>
            <a:ext cx="3429000" cy="2095500"/>
          </a:xfrm>
          <a:custGeom>
            <a:avLst/>
            <a:gdLst/>
            <a:ahLst/>
            <a:cxnLst/>
            <a:rect l="l" t="t" r="r" b="b"/>
            <a:pathLst>
              <a:path w="3429000" h="2095500">
                <a:moveTo>
                  <a:pt x="3276615" y="2095499"/>
                </a:moveTo>
                <a:lnTo>
                  <a:pt x="152384" y="2095499"/>
                </a:lnTo>
                <a:lnTo>
                  <a:pt x="104219" y="2087731"/>
                </a:lnTo>
                <a:lnTo>
                  <a:pt x="62388" y="2066098"/>
                </a:lnTo>
                <a:lnTo>
                  <a:pt x="29401" y="2033111"/>
                </a:lnTo>
                <a:lnTo>
                  <a:pt x="7768" y="1991280"/>
                </a:lnTo>
                <a:lnTo>
                  <a:pt x="0" y="1943115"/>
                </a:lnTo>
                <a:lnTo>
                  <a:pt x="0" y="152384"/>
                </a:lnTo>
                <a:lnTo>
                  <a:pt x="7768" y="104219"/>
                </a:lnTo>
                <a:lnTo>
                  <a:pt x="29401" y="62388"/>
                </a:lnTo>
                <a:lnTo>
                  <a:pt x="62388" y="29401"/>
                </a:lnTo>
                <a:lnTo>
                  <a:pt x="104219" y="7768"/>
                </a:lnTo>
                <a:lnTo>
                  <a:pt x="152384" y="0"/>
                </a:lnTo>
                <a:lnTo>
                  <a:pt x="3276615" y="0"/>
                </a:lnTo>
                <a:lnTo>
                  <a:pt x="3334930" y="11599"/>
                </a:lnTo>
                <a:lnTo>
                  <a:pt x="3384367" y="44632"/>
                </a:lnTo>
                <a:lnTo>
                  <a:pt x="3417400" y="94069"/>
                </a:lnTo>
                <a:lnTo>
                  <a:pt x="3428999" y="152384"/>
                </a:lnTo>
                <a:lnTo>
                  <a:pt x="3428999" y="1943115"/>
                </a:lnTo>
                <a:lnTo>
                  <a:pt x="3421231" y="1991280"/>
                </a:lnTo>
                <a:lnTo>
                  <a:pt x="3399598" y="2033111"/>
                </a:lnTo>
                <a:lnTo>
                  <a:pt x="3366611" y="2066098"/>
                </a:lnTo>
                <a:lnTo>
                  <a:pt x="3324780" y="2087731"/>
                </a:lnTo>
                <a:lnTo>
                  <a:pt x="3276615" y="2095499"/>
                </a:lnTo>
                <a:close/>
              </a:path>
            </a:pathLst>
          </a:custGeom>
          <a:solidFill>
            <a:srgbClr val="FA1F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178800" y="3971544"/>
            <a:ext cx="2575560" cy="1372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005" dirty="0">
                <a:solidFill>
                  <a:srgbClr val="FFFFFF"/>
                </a:solidFill>
                <a:latin typeface="Arial"/>
                <a:cs typeface="Arial"/>
              </a:rPr>
              <a:t>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1100" b="1" spc="-25" dirty="0">
                <a:solidFill>
                  <a:srgbClr val="FFD7D7"/>
                </a:solidFill>
                <a:latin typeface="Arial"/>
                <a:cs typeface="Arial"/>
              </a:rPr>
              <a:t>SIX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1600"/>
              </a:lnSpc>
              <a:spcBef>
                <a:spcPts val="35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Final</a:t>
            </a:r>
            <a:r>
              <a:rPr sz="1600" b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85" dirty="0">
                <a:solidFill>
                  <a:srgbClr val="FFFFFF"/>
                </a:solidFill>
                <a:latin typeface="Arial"/>
                <a:cs typeface="Arial"/>
              </a:rPr>
              <a:t>Recommendations </a:t>
            </a:r>
            <a:r>
              <a:rPr sz="1600" b="1" spc="40" dirty="0">
                <a:solidFill>
                  <a:srgbClr val="FFFFFF"/>
                </a:solidFill>
                <a:latin typeface="Arial"/>
                <a:cs typeface="Arial"/>
              </a:rPr>
              <a:t>Report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49300" y="695959"/>
            <a:ext cx="48666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90" dirty="0"/>
              <a:t>Weekly/Monthly</a:t>
            </a:r>
            <a:r>
              <a:rPr spc="-140" dirty="0"/>
              <a:t> </a:t>
            </a:r>
            <a:r>
              <a:rPr spc="70" dirty="0">
                <a:solidFill>
                  <a:srgbClr val="C90F14"/>
                </a:solidFill>
              </a:rPr>
              <a:t>Reports</a:t>
            </a:r>
          </a:p>
        </p:txBody>
      </p:sp>
      <p:sp>
        <p:nvSpPr>
          <p:cNvPr id="3" name="object 3"/>
          <p:cNvSpPr/>
          <p:nvPr/>
        </p:nvSpPr>
        <p:spPr>
          <a:xfrm>
            <a:off x="762000" y="1714500"/>
            <a:ext cx="4762500" cy="4381500"/>
          </a:xfrm>
          <a:custGeom>
            <a:avLst/>
            <a:gdLst/>
            <a:ahLst/>
            <a:cxnLst/>
            <a:rect l="l" t="t" r="r" b="b"/>
            <a:pathLst>
              <a:path w="4762500" h="4381500">
                <a:moveTo>
                  <a:pt x="0" y="190463"/>
                </a:moveTo>
                <a:lnTo>
                  <a:pt x="5030" y="146792"/>
                </a:lnTo>
                <a:lnTo>
                  <a:pt x="19358" y="106702"/>
                </a:lnTo>
                <a:lnTo>
                  <a:pt x="41842" y="71338"/>
                </a:lnTo>
                <a:lnTo>
                  <a:pt x="71338" y="41842"/>
                </a:lnTo>
                <a:lnTo>
                  <a:pt x="106702" y="19358"/>
                </a:lnTo>
                <a:lnTo>
                  <a:pt x="146792" y="5030"/>
                </a:lnTo>
                <a:lnTo>
                  <a:pt x="190463" y="0"/>
                </a:lnTo>
                <a:lnTo>
                  <a:pt x="4572036" y="0"/>
                </a:lnTo>
                <a:lnTo>
                  <a:pt x="4644923" y="14498"/>
                </a:lnTo>
                <a:lnTo>
                  <a:pt x="4706714" y="55785"/>
                </a:lnTo>
                <a:lnTo>
                  <a:pt x="4748001" y="117576"/>
                </a:lnTo>
                <a:lnTo>
                  <a:pt x="4762499" y="190463"/>
                </a:lnTo>
                <a:lnTo>
                  <a:pt x="4762499" y="4191036"/>
                </a:lnTo>
                <a:lnTo>
                  <a:pt x="4757469" y="4234707"/>
                </a:lnTo>
                <a:lnTo>
                  <a:pt x="4743141" y="4274797"/>
                </a:lnTo>
                <a:lnTo>
                  <a:pt x="4720657" y="4310161"/>
                </a:lnTo>
                <a:lnTo>
                  <a:pt x="4691161" y="4339657"/>
                </a:lnTo>
                <a:lnTo>
                  <a:pt x="4655797" y="4362141"/>
                </a:lnTo>
                <a:lnTo>
                  <a:pt x="4615707" y="4376469"/>
                </a:lnTo>
                <a:lnTo>
                  <a:pt x="4572036" y="4381499"/>
                </a:lnTo>
                <a:lnTo>
                  <a:pt x="190463" y="4381499"/>
                </a:lnTo>
                <a:lnTo>
                  <a:pt x="146792" y="4376469"/>
                </a:lnTo>
                <a:lnTo>
                  <a:pt x="106702" y="4362141"/>
                </a:lnTo>
                <a:lnTo>
                  <a:pt x="71338" y="4339657"/>
                </a:lnTo>
                <a:lnTo>
                  <a:pt x="41842" y="4310161"/>
                </a:lnTo>
                <a:lnTo>
                  <a:pt x="19358" y="4274797"/>
                </a:lnTo>
                <a:lnTo>
                  <a:pt x="5030" y="4234707"/>
                </a:lnTo>
                <a:lnTo>
                  <a:pt x="0" y="4191036"/>
                </a:lnTo>
                <a:lnTo>
                  <a:pt x="0" y="190463"/>
                </a:lnTo>
                <a:close/>
              </a:path>
            </a:pathLst>
          </a:custGeom>
          <a:ln w="9524">
            <a:solidFill>
              <a:srgbClr val="E1E7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59192" y="1759437"/>
            <a:ext cx="3968115" cy="1526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8D0A10"/>
                </a:solidFill>
                <a:latin typeface="Arial"/>
                <a:cs typeface="Arial"/>
              </a:rPr>
              <a:t>ONGOING</a:t>
            </a:r>
            <a:r>
              <a:rPr sz="1400" b="1" spc="-30" dirty="0">
                <a:solidFill>
                  <a:srgbClr val="8D0A1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8D0A10"/>
                </a:solidFill>
                <a:latin typeface="Arial"/>
                <a:cs typeface="Arial"/>
              </a:rPr>
              <a:t>UPDATES</a:t>
            </a:r>
            <a:endParaRPr sz="1400" dirty="0">
              <a:latin typeface="Arial"/>
              <a:cs typeface="Arial"/>
            </a:endParaRPr>
          </a:p>
          <a:p>
            <a:pPr marL="12065" marR="5080" algn="ctr">
              <a:lnSpc>
                <a:spcPct val="100699"/>
              </a:lnSpc>
              <a:spcBef>
                <a:spcPts val="1435"/>
              </a:spcBef>
            </a:pPr>
            <a:r>
              <a:rPr sz="1800" dirty="0">
                <a:solidFill>
                  <a:srgbClr val="1A1A1A"/>
                </a:solidFill>
                <a:latin typeface="Arial"/>
                <a:cs typeface="Arial"/>
              </a:rPr>
              <a:t>Peter’s</a:t>
            </a:r>
            <a:r>
              <a:rPr sz="1800" spc="8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800" spc="140" dirty="0">
                <a:solidFill>
                  <a:srgbClr val="1A1A1A"/>
                </a:solidFill>
                <a:latin typeface="Arial"/>
                <a:cs typeface="Arial"/>
              </a:rPr>
              <a:t>participation</a:t>
            </a:r>
            <a:r>
              <a:rPr sz="1800" spc="8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800" spc="90" dirty="0">
                <a:solidFill>
                  <a:srgbClr val="1A1A1A"/>
                </a:solidFill>
                <a:latin typeface="Arial"/>
                <a:cs typeface="Arial"/>
              </a:rPr>
              <a:t>in</a:t>
            </a:r>
            <a:r>
              <a:rPr sz="1800" spc="8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1A1A1A"/>
                </a:solidFill>
                <a:latin typeface="Arial"/>
                <a:cs typeface="Arial"/>
              </a:rPr>
              <a:t>weekly </a:t>
            </a:r>
            <a:r>
              <a:rPr sz="1800" spc="130" dirty="0">
                <a:solidFill>
                  <a:srgbClr val="1A1A1A"/>
                </a:solidFill>
                <a:latin typeface="Arial"/>
                <a:cs typeface="Arial"/>
              </a:rPr>
              <a:t>Spectrum</a:t>
            </a:r>
            <a:r>
              <a:rPr sz="1800" spc="1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800" spc="85" dirty="0">
                <a:solidFill>
                  <a:srgbClr val="1A1A1A"/>
                </a:solidFill>
                <a:latin typeface="Arial"/>
                <a:cs typeface="Arial"/>
              </a:rPr>
              <a:t>Engineering</a:t>
            </a:r>
            <a:r>
              <a:rPr sz="1800" spc="1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1A1A1A"/>
                </a:solidFill>
                <a:latin typeface="Arial"/>
                <a:cs typeface="Arial"/>
              </a:rPr>
              <a:t>Division </a:t>
            </a:r>
            <a:r>
              <a:rPr sz="1800" spc="145" dirty="0">
                <a:solidFill>
                  <a:srgbClr val="1A1A1A"/>
                </a:solidFill>
                <a:latin typeface="Arial"/>
                <a:cs typeface="Arial"/>
              </a:rPr>
              <a:t>meetings</a:t>
            </a:r>
            <a:r>
              <a:rPr sz="1800" spc="-1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800" spc="180" dirty="0">
                <a:solidFill>
                  <a:srgbClr val="1A1A1A"/>
                </a:solidFill>
                <a:latin typeface="Arial"/>
                <a:cs typeface="Arial"/>
              </a:rPr>
              <a:t>(Jamaica)</a:t>
            </a:r>
            <a:r>
              <a:rPr sz="1800" spc="-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800" spc="150" dirty="0">
                <a:solidFill>
                  <a:srgbClr val="1A1A1A"/>
                </a:solidFill>
                <a:latin typeface="Arial"/>
                <a:cs typeface="Arial"/>
              </a:rPr>
              <a:t>to</a:t>
            </a:r>
            <a:r>
              <a:rPr sz="1800" spc="-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800" spc="125" dirty="0">
                <a:solidFill>
                  <a:srgbClr val="1A1A1A"/>
                </a:solidFill>
                <a:latin typeface="Arial"/>
                <a:cs typeface="Arial"/>
              </a:rPr>
              <a:t>provide</a:t>
            </a:r>
            <a:r>
              <a:rPr sz="1800" spc="-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800" spc="155" dirty="0">
                <a:solidFill>
                  <a:srgbClr val="1A1A1A"/>
                </a:solidFill>
                <a:latin typeface="Arial"/>
                <a:cs typeface="Arial"/>
              </a:rPr>
              <a:t>an </a:t>
            </a:r>
            <a:r>
              <a:rPr sz="1800" spc="170" dirty="0">
                <a:solidFill>
                  <a:srgbClr val="1A1A1A"/>
                </a:solidFill>
                <a:latin typeface="Arial"/>
                <a:cs typeface="Arial"/>
              </a:rPr>
              <a:t>update</a:t>
            </a:r>
            <a:r>
              <a:rPr sz="1800" spc="-1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800" spc="150" dirty="0">
                <a:solidFill>
                  <a:srgbClr val="1A1A1A"/>
                </a:solidFill>
                <a:latin typeface="Arial"/>
                <a:cs typeface="Arial"/>
              </a:rPr>
              <a:t>on</a:t>
            </a:r>
            <a:r>
              <a:rPr sz="1800" spc="-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800" spc="130" dirty="0">
                <a:solidFill>
                  <a:srgbClr val="1A1A1A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800" spc="100" dirty="0">
                <a:solidFill>
                  <a:srgbClr val="1A1A1A"/>
                </a:solidFill>
                <a:latin typeface="Arial"/>
                <a:cs typeface="Arial"/>
              </a:rPr>
              <a:t>work</a:t>
            </a:r>
            <a:r>
              <a:rPr sz="1800" spc="-5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1A1A1A"/>
                </a:solidFill>
                <a:latin typeface="Arial"/>
                <a:cs typeface="Arial"/>
              </a:rPr>
              <a:t>plan.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05500" y="1714500"/>
            <a:ext cx="5524500" cy="4381500"/>
          </a:xfrm>
          <a:custGeom>
            <a:avLst/>
            <a:gdLst/>
            <a:ahLst/>
            <a:cxnLst/>
            <a:rect l="l" t="t" r="r" b="b"/>
            <a:pathLst>
              <a:path w="5524500" h="4381500">
                <a:moveTo>
                  <a:pt x="0" y="190463"/>
                </a:moveTo>
                <a:lnTo>
                  <a:pt x="5030" y="146792"/>
                </a:lnTo>
                <a:lnTo>
                  <a:pt x="19358" y="106702"/>
                </a:lnTo>
                <a:lnTo>
                  <a:pt x="41842" y="71338"/>
                </a:lnTo>
                <a:lnTo>
                  <a:pt x="71338" y="41842"/>
                </a:lnTo>
                <a:lnTo>
                  <a:pt x="106702" y="19358"/>
                </a:lnTo>
                <a:lnTo>
                  <a:pt x="146792" y="5030"/>
                </a:lnTo>
                <a:lnTo>
                  <a:pt x="190463" y="0"/>
                </a:lnTo>
                <a:lnTo>
                  <a:pt x="5334035" y="0"/>
                </a:lnTo>
                <a:lnTo>
                  <a:pt x="5406923" y="14498"/>
                </a:lnTo>
                <a:lnTo>
                  <a:pt x="5468713" y="55785"/>
                </a:lnTo>
                <a:lnTo>
                  <a:pt x="5510001" y="117576"/>
                </a:lnTo>
                <a:lnTo>
                  <a:pt x="5524499" y="190463"/>
                </a:lnTo>
                <a:lnTo>
                  <a:pt x="5524499" y="4191036"/>
                </a:lnTo>
                <a:lnTo>
                  <a:pt x="5519469" y="4234707"/>
                </a:lnTo>
                <a:lnTo>
                  <a:pt x="5505141" y="4274797"/>
                </a:lnTo>
                <a:lnTo>
                  <a:pt x="5482657" y="4310161"/>
                </a:lnTo>
                <a:lnTo>
                  <a:pt x="5453161" y="4339657"/>
                </a:lnTo>
                <a:lnTo>
                  <a:pt x="5417797" y="4362141"/>
                </a:lnTo>
                <a:lnTo>
                  <a:pt x="5377707" y="4376469"/>
                </a:lnTo>
                <a:lnTo>
                  <a:pt x="5334035" y="4381499"/>
                </a:lnTo>
                <a:lnTo>
                  <a:pt x="190463" y="4381499"/>
                </a:lnTo>
                <a:lnTo>
                  <a:pt x="146792" y="4376469"/>
                </a:lnTo>
                <a:lnTo>
                  <a:pt x="106702" y="4362141"/>
                </a:lnTo>
                <a:lnTo>
                  <a:pt x="71338" y="4339657"/>
                </a:lnTo>
                <a:lnTo>
                  <a:pt x="41842" y="4310161"/>
                </a:lnTo>
                <a:lnTo>
                  <a:pt x="19358" y="4274797"/>
                </a:lnTo>
                <a:lnTo>
                  <a:pt x="5030" y="4234707"/>
                </a:lnTo>
                <a:lnTo>
                  <a:pt x="0" y="4191036"/>
                </a:lnTo>
                <a:lnTo>
                  <a:pt x="0" y="190463"/>
                </a:lnTo>
                <a:close/>
              </a:path>
            </a:pathLst>
          </a:custGeom>
          <a:ln w="9524">
            <a:solidFill>
              <a:srgbClr val="E1E7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D546F-56A8-F7EE-01DB-1B295E546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92" y="1685434"/>
            <a:ext cx="2019300" cy="2962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FD0301-25F1-E8BF-9F6F-5D6D8B366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631" y="1759437"/>
            <a:ext cx="1866900" cy="50021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46E6AD-7CF0-99C9-182A-DE1F765AA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78907"/>
            <a:ext cx="4762500" cy="3248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EF4578-E781-40F4-AF9E-7FCD58A7F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4584716"/>
            <a:ext cx="3870008" cy="2176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FFFCFD-B053-A8D5-F57B-93EEC5BEA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92" y="1714501"/>
            <a:ext cx="2264497" cy="28702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242950" y="963185"/>
            <a:ext cx="24415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/>
              <a:t>Key</a:t>
            </a:r>
            <a:r>
              <a:rPr spc="-190" dirty="0"/>
              <a:t> </a:t>
            </a:r>
            <a:r>
              <a:rPr spc="75" dirty="0">
                <a:solidFill>
                  <a:srgbClr val="C90F14"/>
                </a:solidFill>
              </a:rPr>
              <a:t>Benefits</a:t>
            </a:r>
          </a:p>
        </p:txBody>
      </p:sp>
      <p:sp>
        <p:nvSpPr>
          <p:cNvPr id="4" name="object 4"/>
          <p:cNvSpPr/>
          <p:nvPr/>
        </p:nvSpPr>
        <p:spPr>
          <a:xfrm>
            <a:off x="762000" y="17145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499" y="380999"/>
                </a:moveTo>
                <a:lnTo>
                  <a:pt x="146820" y="375968"/>
                </a:lnTo>
                <a:lnTo>
                  <a:pt x="106722" y="361637"/>
                </a:lnTo>
                <a:lnTo>
                  <a:pt x="71351" y="339149"/>
                </a:lnTo>
                <a:lnTo>
                  <a:pt x="41850" y="309648"/>
                </a:lnTo>
                <a:lnTo>
                  <a:pt x="19362" y="274277"/>
                </a:lnTo>
                <a:lnTo>
                  <a:pt x="5031" y="234179"/>
                </a:lnTo>
                <a:lnTo>
                  <a:pt x="0" y="190499"/>
                </a:lnTo>
                <a:lnTo>
                  <a:pt x="5031" y="146820"/>
                </a:lnTo>
                <a:lnTo>
                  <a:pt x="19362" y="106722"/>
                </a:lnTo>
                <a:lnTo>
                  <a:pt x="41850" y="71351"/>
                </a:lnTo>
                <a:lnTo>
                  <a:pt x="71351" y="41850"/>
                </a:lnTo>
                <a:lnTo>
                  <a:pt x="106722" y="19362"/>
                </a:lnTo>
                <a:lnTo>
                  <a:pt x="146820" y="5031"/>
                </a:lnTo>
                <a:lnTo>
                  <a:pt x="190499" y="0"/>
                </a:lnTo>
                <a:lnTo>
                  <a:pt x="227838" y="3694"/>
                </a:lnTo>
                <a:lnTo>
                  <a:pt x="296189" y="32006"/>
                </a:lnTo>
                <a:lnTo>
                  <a:pt x="348993" y="84810"/>
                </a:lnTo>
                <a:lnTo>
                  <a:pt x="377305" y="153161"/>
                </a:lnTo>
                <a:lnTo>
                  <a:pt x="380999" y="190499"/>
                </a:lnTo>
                <a:lnTo>
                  <a:pt x="375968" y="234179"/>
                </a:lnTo>
                <a:lnTo>
                  <a:pt x="361637" y="274277"/>
                </a:lnTo>
                <a:lnTo>
                  <a:pt x="339149" y="309648"/>
                </a:lnTo>
                <a:lnTo>
                  <a:pt x="309648" y="339149"/>
                </a:lnTo>
                <a:lnTo>
                  <a:pt x="274277" y="361637"/>
                </a:lnTo>
                <a:lnTo>
                  <a:pt x="234179" y="375968"/>
                </a:lnTo>
                <a:lnTo>
                  <a:pt x="190499" y="380999"/>
                </a:lnTo>
                <a:close/>
              </a:path>
            </a:pathLst>
          </a:custGeom>
          <a:solidFill>
            <a:srgbClr val="2C030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25500" y="1771332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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3175" y="1742387"/>
            <a:ext cx="3446145" cy="404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70"/>
              </a:lnSpc>
              <a:spcBef>
                <a:spcPts val="100"/>
              </a:spcBef>
            </a:pPr>
            <a:r>
              <a:rPr sz="1400" b="1" spc="80" dirty="0">
                <a:solidFill>
                  <a:srgbClr val="1A1A1A"/>
                </a:solidFill>
                <a:latin typeface="Arial"/>
                <a:cs typeface="Arial"/>
              </a:rPr>
              <a:t>Spectrum</a:t>
            </a:r>
            <a:r>
              <a:rPr sz="1400" b="1" spc="-9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400" b="1" spc="90" dirty="0">
                <a:solidFill>
                  <a:srgbClr val="1A1A1A"/>
                </a:solidFill>
                <a:latin typeface="Arial"/>
                <a:cs typeface="Arial"/>
              </a:rPr>
              <a:t>Capacity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310"/>
              </a:lnSpc>
            </a:pPr>
            <a:r>
              <a:rPr sz="1100" spc="80" dirty="0">
                <a:solidFill>
                  <a:srgbClr val="4A4A4A"/>
                </a:solidFill>
                <a:latin typeface="Arial"/>
                <a:cs typeface="Arial"/>
              </a:rPr>
              <a:t>Deployment</a:t>
            </a:r>
            <a:r>
              <a:rPr sz="1100" spc="5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70" dirty="0">
                <a:solidFill>
                  <a:srgbClr val="4A4A4A"/>
                </a:solidFill>
                <a:latin typeface="Arial"/>
                <a:cs typeface="Arial"/>
              </a:rPr>
              <a:t>strengthens</a:t>
            </a:r>
            <a:r>
              <a:rPr sz="1100" spc="10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120" dirty="0">
                <a:solidFill>
                  <a:srgbClr val="4A4A4A"/>
                </a:solidFill>
                <a:latin typeface="Arial"/>
                <a:cs typeface="Arial"/>
              </a:rPr>
              <a:t>management</a:t>
            </a:r>
            <a:r>
              <a:rPr sz="1100" spc="10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70" dirty="0">
                <a:solidFill>
                  <a:srgbClr val="4A4A4A"/>
                </a:solidFill>
                <a:latin typeface="Arial"/>
                <a:cs typeface="Arial"/>
              </a:rPr>
              <a:t>capacity.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2000" y="25717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499" y="380999"/>
                </a:moveTo>
                <a:lnTo>
                  <a:pt x="146820" y="375968"/>
                </a:lnTo>
                <a:lnTo>
                  <a:pt x="106722" y="361637"/>
                </a:lnTo>
                <a:lnTo>
                  <a:pt x="71351" y="339149"/>
                </a:lnTo>
                <a:lnTo>
                  <a:pt x="41850" y="309648"/>
                </a:lnTo>
                <a:lnTo>
                  <a:pt x="19362" y="274277"/>
                </a:lnTo>
                <a:lnTo>
                  <a:pt x="5031" y="234179"/>
                </a:lnTo>
                <a:lnTo>
                  <a:pt x="0" y="190499"/>
                </a:lnTo>
                <a:lnTo>
                  <a:pt x="5031" y="146820"/>
                </a:lnTo>
                <a:lnTo>
                  <a:pt x="19362" y="106722"/>
                </a:lnTo>
                <a:lnTo>
                  <a:pt x="41850" y="71351"/>
                </a:lnTo>
                <a:lnTo>
                  <a:pt x="71351" y="41850"/>
                </a:lnTo>
                <a:lnTo>
                  <a:pt x="106722" y="19362"/>
                </a:lnTo>
                <a:lnTo>
                  <a:pt x="146820" y="5031"/>
                </a:lnTo>
                <a:lnTo>
                  <a:pt x="190499" y="0"/>
                </a:lnTo>
                <a:lnTo>
                  <a:pt x="227838" y="3694"/>
                </a:lnTo>
                <a:lnTo>
                  <a:pt x="296189" y="32006"/>
                </a:lnTo>
                <a:lnTo>
                  <a:pt x="348993" y="84810"/>
                </a:lnTo>
                <a:lnTo>
                  <a:pt x="377305" y="153161"/>
                </a:lnTo>
                <a:lnTo>
                  <a:pt x="380999" y="190499"/>
                </a:lnTo>
                <a:lnTo>
                  <a:pt x="375968" y="234179"/>
                </a:lnTo>
                <a:lnTo>
                  <a:pt x="361637" y="274277"/>
                </a:lnTo>
                <a:lnTo>
                  <a:pt x="339149" y="309648"/>
                </a:lnTo>
                <a:lnTo>
                  <a:pt x="309648" y="339149"/>
                </a:lnTo>
                <a:lnTo>
                  <a:pt x="274277" y="361637"/>
                </a:lnTo>
                <a:lnTo>
                  <a:pt x="234179" y="375968"/>
                </a:lnTo>
                <a:lnTo>
                  <a:pt x="190499" y="380999"/>
                </a:lnTo>
                <a:close/>
              </a:path>
            </a:pathLst>
          </a:custGeom>
          <a:solidFill>
            <a:srgbClr val="8D0A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25500" y="2628582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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73175" y="2599638"/>
            <a:ext cx="3121025" cy="404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70"/>
              </a:lnSpc>
              <a:spcBef>
                <a:spcPts val="100"/>
              </a:spcBef>
            </a:pPr>
            <a:r>
              <a:rPr sz="1400" b="1" spc="80" dirty="0">
                <a:solidFill>
                  <a:srgbClr val="1A1A1A"/>
                </a:solidFill>
                <a:latin typeface="Arial"/>
                <a:cs typeface="Arial"/>
              </a:rPr>
              <a:t>Employment</a:t>
            </a:r>
            <a:r>
              <a:rPr sz="1400" b="1" spc="-6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400" b="1" spc="50" dirty="0">
                <a:solidFill>
                  <a:srgbClr val="1A1A1A"/>
                </a:solidFill>
                <a:latin typeface="Arial"/>
                <a:cs typeface="Arial"/>
              </a:rPr>
              <a:t>Status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310"/>
              </a:lnSpc>
            </a:pPr>
            <a:r>
              <a:rPr sz="1100" spc="60" dirty="0">
                <a:solidFill>
                  <a:srgbClr val="4A4A4A"/>
                </a:solidFill>
                <a:latin typeface="Arial"/>
                <a:cs typeface="Arial"/>
              </a:rPr>
              <a:t>Secondees</a:t>
            </a:r>
            <a:r>
              <a:rPr sz="1100" spc="-15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95" dirty="0">
                <a:solidFill>
                  <a:srgbClr val="4A4A4A"/>
                </a:solidFill>
                <a:latin typeface="Arial"/>
                <a:cs typeface="Arial"/>
              </a:rPr>
              <a:t>maintain</a:t>
            </a:r>
            <a:r>
              <a:rPr sz="1100" spc="-10" dirty="0">
                <a:solidFill>
                  <a:srgbClr val="4A4A4A"/>
                </a:solidFill>
                <a:latin typeface="Arial"/>
                <a:cs typeface="Arial"/>
              </a:rPr>
              <a:t> SMA </a:t>
            </a:r>
            <a:r>
              <a:rPr sz="1100" spc="75" dirty="0">
                <a:solidFill>
                  <a:srgbClr val="4A4A4A"/>
                </a:solidFill>
                <a:latin typeface="Arial"/>
                <a:cs typeface="Arial"/>
              </a:rPr>
              <a:t>status</a:t>
            </a:r>
            <a:r>
              <a:rPr sz="1100" spc="-10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65" dirty="0">
                <a:solidFill>
                  <a:srgbClr val="4A4A4A"/>
                </a:solidFill>
                <a:latin typeface="Arial"/>
                <a:cs typeface="Arial"/>
              </a:rPr>
              <a:t>throughout.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2000" y="34290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499" y="380999"/>
                </a:moveTo>
                <a:lnTo>
                  <a:pt x="146820" y="375968"/>
                </a:lnTo>
                <a:lnTo>
                  <a:pt x="106722" y="361637"/>
                </a:lnTo>
                <a:lnTo>
                  <a:pt x="71351" y="339149"/>
                </a:lnTo>
                <a:lnTo>
                  <a:pt x="41850" y="309647"/>
                </a:lnTo>
                <a:lnTo>
                  <a:pt x="19362" y="274276"/>
                </a:lnTo>
                <a:lnTo>
                  <a:pt x="5031" y="234179"/>
                </a:lnTo>
                <a:lnTo>
                  <a:pt x="0" y="190499"/>
                </a:lnTo>
                <a:lnTo>
                  <a:pt x="5031" y="146820"/>
                </a:lnTo>
                <a:lnTo>
                  <a:pt x="19362" y="106723"/>
                </a:lnTo>
                <a:lnTo>
                  <a:pt x="41850" y="71352"/>
                </a:lnTo>
                <a:lnTo>
                  <a:pt x="71351" y="41850"/>
                </a:lnTo>
                <a:lnTo>
                  <a:pt x="106722" y="19362"/>
                </a:lnTo>
                <a:lnTo>
                  <a:pt x="146820" y="5031"/>
                </a:lnTo>
                <a:lnTo>
                  <a:pt x="190499" y="0"/>
                </a:lnTo>
                <a:lnTo>
                  <a:pt x="227838" y="3694"/>
                </a:lnTo>
                <a:lnTo>
                  <a:pt x="296189" y="32006"/>
                </a:lnTo>
                <a:lnTo>
                  <a:pt x="348993" y="84810"/>
                </a:lnTo>
                <a:lnTo>
                  <a:pt x="377305" y="153161"/>
                </a:lnTo>
                <a:lnTo>
                  <a:pt x="380999" y="190499"/>
                </a:lnTo>
                <a:lnTo>
                  <a:pt x="375968" y="234179"/>
                </a:lnTo>
                <a:lnTo>
                  <a:pt x="361637" y="274276"/>
                </a:lnTo>
                <a:lnTo>
                  <a:pt x="339149" y="309647"/>
                </a:lnTo>
                <a:lnTo>
                  <a:pt x="309648" y="339149"/>
                </a:lnTo>
                <a:lnTo>
                  <a:pt x="274277" y="361637"/>
                </a:lnTo>
                <a:lnTo>
                  <a:pt x="234179" y="375968"/>
                </a:lnTo>
                <a:lnTo>
                  <a:pt x="190499" y="380999"/>
                </a:lnTo>
                <a:close/>
              </a:path>
            </a:pathLst>
          </a:custGeom>
          <a:solidFill>
            <a:srgbClr val="C90F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25500" y="3485832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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73175" y="3456888"/>
            <a:ext cx="2988945" cy="404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70"/>
              </a:lnSpc>
              <a:spcBef>
                <a:spcPts val="100"/>
              </a:spcBef>
            </a:pPr>
            <a:r>
              <a:rPr sz="1400" b="1" spc="75" dirty="0">
                <a:solidFill>
                  <a:srgbClr val="1A1A1A"/>
                </a:solidFill>
                <a:latin typeface="Arial"/>
                <a:cs typeface="Arial"/>
              </a:rPr>
              <a:t>Operational</a:t>
            </a:r>
            <a:r>
              <a:rPr sz="1400" b="1" spc="-7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400" b="1" spc="40" dirty="0">
                <a:solidFill>
                  <a:srgbClr val="1A1A1A"/>
                </a:solidFill>
                <a:latin typeface="Arial"/>
                <a:cs typeface="Arial"/>
              </a:rPr>
              <a:t>Support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310"/>
              </a:lnSpc>
            </a:pPr>
            <a:r>
              <a:rPr sz="1100" spc="55" dirty="0">
                <a:solidFill>
                  <a:srgbClr val="4A4A4A"/>
                </a:solidFill>
                <a:latin typeface="Arial"/>
                <a:cs typeface="Arial"/>
              </a:rPr>
              <a:t>Defined</a:t>
            </a:r>
            <a:r>
              <a:rPr sz="1100" spc="60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4A4A4A"/>
                </a:solidFill>
                <a:latin typeface="Arial"/>
                <a:cs typeface="Arial"/>
              </a:rPr>
              <a:t>roles</a:t>
            </a:r>
            <a:r>
              <a:rPr sz="1100" spc="60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100" dirty="0">
                <a:solidFill>
                  <a:srgbClr val="4A4A4A"/>
                </a:solidFill>
                <a:latin typeface="Arial"/>
                <a:cs typeface="Arial"/>
              </a:rPr>
              <a:t>promote</a:t>
            </a:r>
            <a:r>
              <a:rPr sz="1100" spc="65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75" dirty="0">
                <a:solidFill>
                  <a:srgbClr val="4A4A4A"/>
                </a:solidFill>
                <a:latin typeface="Arial"/>
                <a:cs typeface="Arial"/>
              </a:rPr>
              <a:t>knowledge</a:t>
            </a:r>
            <a:r>
              <a:rPr sz="1100" spc="60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40" dirty="0">
                <a:solidFill>
                  <a:srgbClr val="4A4A4A"/>
                </a:solidFill>
                <a:latin typeface="Arial"/>
                <a:cs typeface="Arial"/>
              </a:rPr>
              <a:t>transfer.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2000" y="42862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499" y="380999"/>
                </a:moveTo>
                <a:lnTo>
                  <a:pt x="146820" y="375968"/>
                </a:lnTo>
                <a:lnTo>
                  <a:pt x="106722" y="361637"/>
                </a:lnTo>
                <a:lnTo>
                  <a:pt x="71351" y="339149"/>
                </a:lnTo>
                <a:lnTo>
                  <a:pt x="41850" y="309647"/>
                </a:lnTo>
                <a:lnTo>
                  <a:pt x="19362" y="274276"/>
                </a:lnTo>
                <a:lnTo>
                  <a:pt x="5031" y="234179"/>
                </a:lnTo>
                <a:lnTo>
                  <a:pt x="0" y="190499"/>
                </a:lnTo>
                <a:lnTo>
                  <a:pt x="5031" y="146820"/>
                </a:lnTo>
                <a:lnTo>
                  <a:pt x="19362" y="106723"/>
                </a:lnTo>
                <a:lnTo>
                  <a:pt x="41850" y="71352"/>
                </a:lnTo>
                <a:lnTo>
                  <a:pt x="71351" y="41850"/>
                </a:lnTo>
                <a:lnTo>
                  <a:pt x="106722" y="19362"/>
                </a:lnTo>
                <a:lnTo>
                  <a:pt x="146820" y="5031"/>
                </a:lnTo>
                <a:lnTo>
                  <a:pt x="190499" y="0"/>
                </a:lnTo>
                <a:lnTo>
                  <a:pt x="227838" y="3694"/>
                </a:lnTo>
                <a:lnTo>
                  <a:pt x="296189" y="32006"/>
                </a:lnTo>
                <a:lnTo>
                  <a:pt x="348993" y="84810"/>
                </a:lnTo>
                <a:lnTo>
                  <a:pt x="377305" y="153161"/>
                </a:lnTo>
                <a:lnTo>
                  <a:pt x="380999" y="190499"/>
                </a:lnTo>
                <a:lnTo>
                  <a:pt x="375968" y="234179"/>
                </a:lnTo>
                <a:lnTo>
                  <a:pt x="361637" y="274276"/>
                </a:lnTo>
                <a:lnTo>
                  <a:pt x="339149" y="309647"/>
                </a:lnTo>
                <a:lnTo>
                  <a:pt x="309648" y="339149"/>
                </a:lnTo>
                <a:lnTo>
                  <a:pt x="274277" y="361637"/>
                </a:lnTo>
                <a:lnTo>
                  <a:pt x="234179" y="375968"/>
                </a:lnTo>
                <a:lnTo>
                  <a:pt x="190499" y="380999"/>
                </a:lnTo>
                <a:close/>
              </a:path>
            </a:pathLst>
          </a:custGeom>
          <a:solidFill>
            <a:srgbClr val="FA1F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25500" y="4343082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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73175" y="4409388"/>
            <a:ext cx="3547110" cy="404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70"/>
              </a:lnSpc>
              <a:spcBef>
                <a:spcPts val="100"/>
              </a:spcBef>
            </a:pPr>
            <a:r>
              <a:rPr sz="1400" b="1" spc="70" dirty="0">
                <a:solidFill>
                  <a:srgbClr val="1A1A1A"/>
                </a:solidFill>
                <a:latin typeface="Arial"/>
                <a:cs typeface="Arial"/>
              </a:rPr>
              <a:t>Equipment</a:t>
            </a:r>
            <a:r>
              <a:rPr sz="1400" b="1" spc="-8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400" b="1" spc="65" dirty="0">
                <a:solidFill>
                  <a:srgbClr val="1A1A1A"/>
                </a:solidFill>
                <a:latin typeface="Arial"/>
                <a:cs typeface="Arial"/>
              </a:rPr>
              <a:t>Optimization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310"/>
              </a:lnSpc>
            </a:pPr>
            <a:r>
              <a:rPr sz="1100" spc="65" dirty="0">
                <a:solidFill>
                  <a:srgbClr val="4A4A4A"/>
                </a:solidFill>
                <a:latin typeface="Arial"/>
                <a:cs typeface="Arial"/>
              </a:rPr>
              <a:t>Increased</a:t>
            </a:r>
            <a:r>
              <a:rPr sz="1100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75" dirty="0">
                <a:solidFill>
                  <a:srgbClr val="4A4A4A"/>
                </a:solidFill>
                <a:latin typeface="Arial"/>
                <a:cs typeface="Arial"/>
              </a:rPr>
              <a:t>functionality</a:t>
            </a:r>
            <a:r>
              <a:rPr sz="1100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65" dirty="0">
                <a:solidFill>
                  <a:srgbClr val="4A4A4A"/>
                </a:solidFill>
                <a:latin typeface="Arial"/>
                <a:cs typeface="Arial"/>
              </a:rPr>
              <a:t>using</a:t>
            </a:r>
            <a:r>
              <a:rPr sz="1100" spc="5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125" dirty="0">
                <a:solidFill>
                  <a:srgbClr val="4A4A4A"/>
                </a:solidFill>
                <a:latin typeface="Arial"/>
                <a:cs typeface="Arial"/>
              </a:rPr>
              <a:t>a</a:t>
            </a:r>
            <a:r>
              <a:rPr sz="1100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95" dirty="0">
                <a:solidFill>
                  <a:srgbClr val="4A4A4A"/>
                </a:solidFill>
                <a:latin typeface="Arial"/>
                <a:cs typeface="Arial"/>
              </a:rPr>
              <a:t>spectrum</a:t>
            </a:r>
            <a:r>
              <a:rPr sz="1100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4A4A4A"/>
                </a:solidFill>
                <a:latin typeface="Arial"/>
                <a:cs typeface="Arial"/>
              </a:rPr>
              <a:t>analyzer.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62000" y="52387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499" y="380999"/>
                </a:moveTo>
                <a:lnTo>
                  <a:pt x="146820" y="375968"/>
                </a:lnTo>
                <a:lnTo>
                  <a:pt x="106722" y="361637"/>
                </a:lnTo>
                <a:lnTo>
                  <a:pt x="71351" y="339149"/>
                </a:lnTo>
                <a:lnTo>
                  <a:pt x="41850" y="309647"/>
                </a:lnTo>
                <a:lnTo>
                  <a:pt x="19362" y="274276"/>
                </a:lnTo>
                <a:lnTo>
                  <a:pt x="5031" y="234179"/>
                </a:lnTo>
                <a:lnTo>
                  <a:pt x="0" y="190499"/>
                </a:lnTo>
                <a:lnTo>
                  <a:pt x="5031" y="146820"/>
                </a:lnTo>
                <a:lnTo>
                  <a:pt x="19362" y="106723"/>
                </a:lnTo>
                <a:lnTo>
                  <a:pt x="41850" y="71352"/>
                </a:lnTo>
                <a:lnTo>
                  <a:pt x="71351" y="41850"/>
                </a:lnTo>
                <a:lnTo>
                  <a:pt x="106722" y="19362"/>
                </a:lnTo>
                <a:lnTo>
                  <a:pt x="146820" y="5031"/>
                </a:lnTo>
                <a:lnTo>
                  <a:pt x="190499" y="0"/>
                </a:lnTo>
                <a:lnTo>
                  <a:pt x="227838" y="3694"/>
                </a:lnTo>
                <a:lnTo>
                  <a:pt x="296189" y="32006"/>
                </a:lnTo>
                <a:lnTo>
                  <a:pt x="348993" y="84810"/>
                </a:lnTo>
                <a:lnTo>
                  <a:pt x="377305" y="153161"/>
                </a:lnTo>
                <a:lnTo>
                  <a:pt x="380999" y="190499"/>
                </a:lnTo>
                <a:lnTo>
                  <a:pt x="375968" y="234179"/>
                </a:lnTo>
                <a:lnTo>
                  <a:pt x="361637" y="274276"/>
                </a:lnTo>
                <a:lnTo>
                  <a:pt x="339149" y="309647"/>
                </a:lnTo>
                <a:lnTo>
                  <a:pt x="309648" y="339149"/>
                </a:lnTo>
                <a:lnTo>
                  <a:pt x="274277" y="361637"/>
                </a:lnTo>
                <a:lnTo>
                  <a:pt x="234179" y="375968"/>
                </a:lnTo>
                <a:lnTo>
                  <a:pt x="190499" y="380999"/>
                </a:lnTo>
                <a:close/>
              </a:path>
            </a:pathLst>
          </a:custGeom>
          <a:solidFill>
            <a:srgbClr val="FF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25500" y="5295582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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73175" y="5266638"/>
            <a:ext cx="2849880" cy="404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70"/>
              </a:lnSpc>
              <a:spcBef>
                <a:spcPts val="100"/>
              </a:spcBef>
            </a:pPr>
            <a:r>
              <a:rPr sz="1400" b="1" spc="60" dirty="0">
                <a:solidFill>
                  <a:srgbClr val="1A1A1A"/>
                </a:solidFill>
                <a:latin typeface="Arial"/>
                <a:cs typeface="Arial"/>
              </a:rPr>
              <a:t>Timeline</a:t>
            </a:r>
            <a:r>
              <a:rPr sz="1400" b="1" spc="-70" dirty="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A1A1A"/>
                </a:solidFill>
                <a:latin typeface="Arial"/>
                <a:cs typeface="Arial"/>
              </a:rPr>
              <a:t>Efficiency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310"/>
              </a:lnSpc>
            </a:pPr>
            <a:r>
              <a:rPr sz="1100" spc="60" dirty="0">
                <a:solidFill>
                  <a:srgbClr val="4A4A4A"/>
                </a:solidFill>
                <a:latin typeface="Arial"/>
                <a:cs typeface="Arial"/>
              </a:rPr>
              <a:t>Interference</a:t>
            </a:r>
            <a:r>
              <a:rPr sz="1100" spc="5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60" dirty="0">
                <a:solidFill>
                  <a:srgbClr val="4A4A4A"/>
                </a:solidFill>
                <a:latin typeface="Arial"/>
                <a:cs typeface="Arial"/>
              </a:rPr>
              <a:t>resolution</a:t>
            </a:r>
            <a:r>
              <a:rPr sz="1100" spc="10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75" dirty="0">
                <a:solidFill>
                  <a:srgbClr val="4A4A4A"/>
                </a:solidFill>
                <a:latin typeface="Arial"/>
                <a:cs typeface="Arial"/>
              </a:rPr>
              <a:t>timeline</a:t>
            </a:r>
            <a:r>
              <a:rPr sz="1100" spc="5" dirty="0">
                <a:solidFill>
                  <a:srgbClr val="4A4A4A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4A4A4A"/>
                </a:solidFill>
                <a:latin typeface="Arial"/>
                <a:cs typeface="Arial"/>
              </a:rPr>
              <a:t>reduced.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038850" y="1085850"/>
            <a:ext cx="5391150" cy="5391150"/>
            <a:chOff x="6038850" y="1085850"/>
            <a:chExt cx="5391150" cy="539115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1155699"/>
              <a:ext cx="5333999" cy="53213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8850" y="1085850"/>
              <a:ext cx="3105299" cy="40577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429887" y="1619249"/>
              <a:ext cx="2609215" cy="557530"/>
            </a:xfrm>
            <a:custGeom>
              <a:avLst/>
              <a:gdLst/>
              <a:ahLst/>
              <a:cxnLst/>
              <a:rect l="l" t="t" r="r" b="b"/>
              <a:pathLst>
                <a:path w="2609215" h="557530">
                  <a:moveTo>
                    <a:pt x="2525465" y="557399"/>
                  </a:moveTo>
                  <a:lnTo>
                    <a:pt x="83609" y="557399"/>
                  </a:lnTo>
                  <a:lnTo>
                    <a:pt x="51065" y="550829"/>
                  </a:lnTo>
                  <a:lnTo>
                    <a:pt x="24488" y="532911"/>
                  </a:lnTo>
                  <a:lnTo>
                    <a:pt x="6570" y="506334"/>
                  </a:lnTo>
                  <a:lnTo>
                    <a:pt x="0" y="473789"/>
                  </a:lnTo>
                  <a:lnTo>
                    <a:pt x="0" y="83609"/>
                  </a:lnTo>
                  <a:lnTo>
                    <a:pt x="6570" y="51065"/>
                  </a:lnTo>
                  <a:lnTo>
                    <a:pt x="24488" y="24488"/>
                  </a:lnTo>
                  <a:lnTo>
                    <a:pt x="51065" y="6570"/>
                  </a:lnTo>
                  <a:lnTo>
                    <a:pt x="83609" y="0"/>
                  </a:lnTo>
                  <a:lnTo>
                    <a:pt x="2525465" y="0"/>
                  </a:lnTo>
                  <a:lnTo>
                    <a:pt x="2571852" y="14047"/>
                  </a:lnTo>
                  <a:lnTo>
                    <a:pt x="2602711" y="51613"/>
                  </a:lnTo>
                  <a:lnTo>
                    <a:pt x="2609075" y="83609"/>
                  </a:lnTo>
                  <a:lnTo>
                    <a:pt x="2609075" y="473789"/>
                  </a:lnTo>
                  <a:lnTo>
                    <a:pt x="2602505" y="506334"/>
                  </a:lnTo>
                  <a:lnTo>
                    <a:pt x="2584586" y="532911"/>
                  </a:lnTo>
                  <a:lnTo>
                    <a:pt x="2558010" y="550829"/>
                  </a:lnTo>
                  <a:lnTo>
                    <a:pt x="2525465" y="557399"/>
                  </a:lnTo>
                  <a:close/>
                </a:path>
              </a:pathLst>
            </a:custGeom>
            <a:solidFill>
              <a:srgbClr val="FA1F1B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639251" y="1629041"/>
            <a:ext cx="2188210" cy="512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55" dirty="0">
                <a:solidFill>
                  <a:srgbClr val="C90F14"/>
                </a:solidFill>
                <a:latin typeface="Arial"/>
                <a:cs typeface="Arial"/>
              </a:rPr>
              <a:t>Regional</a:t>
            </a:r>
            <a:r>
              <a:rPr sz="1200" b="1" spc="20" dirty="0">
                <a:solidFill>
                  <a:srgbClr val="C90F14"/>
                </a:solidFill>
                <a:latin typeface="Arial"/>
                <a:cs typeface="Arial"/>
              </a:rPr>
              <a:t> </a:t>
            </a:r>
            <a:r>
              <a:rPr sz="1200" b="1" spc="40" dirty="0">
                <a:solidFill>
                  <a:srgbClr val="C90F14"/>
                </a:solidFill>
                <a:latin typeface="Arial"/>
                <a:cs typeface="Arial"/>
              </a:rPr>
              <a:t>Cooperation </a:t>
            </a:r>
            <a:r>
              <a:rPr sz="1000" spc="-25" dirty="0">
                <a:solidFill>
                  <a:srgbClr val="1A1A1A"/>
                </a:solidFill>
                <a:latin typeface="Geneva"/>
                <a:cs typeface="Geneva"/>
              </a:rPr>
              <a:t>Promotes</a:t>
            </a:r>
            <a:r>
              <a:rPr sz="1000" spc="-10" dirty="0">
                <a:solidFill>
                  <a:srgbClr val="1A1A1A"/>
                </a:solidFill>
                <a:latin typeface="Geneva"/>
                <a:cs typeface="Geneva"/>
              </a:rPr>
              <a:t> </a:t>
            </a:r>
            <a:r>
              <a:rPr sz="1000" spc="-25" dirty="0">
                <a:solidFill>
                  <a:srgbClr val="1A1A1A"/>
                </a:solidFill>
                <a:latin typeface="Geneva"/>
                <a:cs typeface="Geneva"/>
              </a:rPr>
              <a:t>regulatory</a:t>
            </a:r>
            <a:r>
              <a:rPr sz="1000" spc="-5" dirty="0">
                <a:solidFill>
                  <a:srgbClr val="1A1A1A"/>
                </a:solidFill>
                <a:latin typeface="Geneva"/>
                <a:cs typeface="Geneva"/>
              </a:rPr>
              <a:t> </a:t>
            </a:r>
            <a:r>
              <a:rPr sz="1000" spc="-50" dirty="0">
                <a:solidFill>
                  <a:srgbClr val="1A1A1A"/>
                </a:solidFill>
                <a:latin typeface="Geneva"/>
                <a:cs typeface="Geneva"/>
              </a:rPr>
              <a:t>eﬀectiveness</a:t>
            </a:r>
            <a:r>
              <a:rPr sz="1000" spc="-5" dirty="0">
                <a:solidFill>
                  <a:srgbClr val="1A1A1A"/>
                </a:solidFill>
                <a:latin typeface="Geneva"/>
                <a:cs typeface="Geneva"/>
              </a:rPr>
              <a:t> </a:t>
            </a:r>
            <a:r>
              <a:rPr sz="1000" spc="-25" dirty="0">
                <a:solidFill>
                  <a:srgbClr val="1A1A1A"/>
                </a:solidFill>
                <a:latin typeface="Geneva"/>
                <a:cs typeface="Geneva"/>
              </a:rPr>
              <a:t>in both</a:t>
            </a:r>
            <a:r>
              <a:rPr sz="1000" spc="-60" dirty="0">
                <a:solidFill>
                  <a:srgbClr val="1A1A1A"/>
                </a:solidFill>
                <a:latin typeface="Geneva"/>
                <a:cs typeface="Geneva"/>
              </a:rPr>
              <a:t> </a:t>
            </a:r>
            <a:r>
              <a:rPr sz="1000" spc="-35" dirty="0">
                <a:solidFill>
                  <a:srgbClr val="1A1A1A"/>
                </a:solidFill>
                <a:latin typeface="Geneva"/>
                <a:cs typeface="Geneva"/>
              </a:rPr>
              <a:t>BVI</a:t>
            </a:r>
            <a:r>
              <a:rPr sz="1000" spc="-55" dirty="0">
                <a:solidFill>
                  <a:srgbClr val="1A1A1A"/>
                </a:solidFill>
                <a:latin typeface="Geneva"/>
                <a:cs typeface="Geneva"/>
              </a:rPr>
              <a:t> </a:t>
            </a:r>
            <a:r>
              <a:rPr sz="1000" dirty="0">
                <a:solidFill>
                  <a:srgbClr val="1A1A1A"/>
                </a:solidFill>
                <a:latin typeface="Geneva"/>
                <a:cs typeface="Geneva"/>
              </a:rPr>
              <a:t>and</a:t>
            </a:r>
            <a:r>
              <a:rPr sz="1000" spc="-60" dirty="0">
                <a:solidFill>
                  <a:srgbClr val="1A1A1A"/>
                </a:solidFill>
                <a:latin typeface="Geneva"/>
                <a:cs typeface="Geneva"/>
              </a:rPr>
              <a:t> </a:t>
            </a:r>
            <a:r>
              <a:rPr sz="1000" spc="-10" dirty="0">
                <a:solidFill>
                  <a:srgbClr val="1A1A1A"/>
                </a:solidFill>
                <a:latin typeface="Geneva"/>
                <a:cs typeface="Geneva"/>
              </a:rPr>
              <a:t>Jamaica</a:t>
            </a:r>
            <a:endParaRPr sz="1000">
              <a:latin typeface="Geneva"/>
              <a:cs typeface="Gene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2980" y="2739500"/>
            <a:ext cx="2950210" cy="3350260"/>
          </a:xfrm>
          <a:custGeom>
            <a:avLst/>
            <a:gdLst/>
            <a:ahLst/>
            <a:cxnLst/>
            <a:rect l="l" t="t" r="r" b="b"/>
            <a:pathLst>
              <a:path w="2950210" h="3350260">
                <a:moveTo>
                  <a:pt x="0" y="311184"/>
                </a:moveTo>
                <a:lnTo>
                  <a:pt x="3374" y="265200"/>
                </a:lnTo>
                <a:lnTo>
                  <a:pt x="13175" y="221310"/>
                </a:lnTo>
                <a:lnTo>
                  <a:pt x="28922" y="179997"/>
                </a:lnTo>
                <a:lnTo>
                  <a:pt x="50133" y="141741"/>
                </a:lnTo>
                <a:lnTo>
                  <a:pt x="76328" y="107024"/>
                </a:lnTo>
                <a:lnTo>
                  <a:pt x="107024" y="76328"/>
                </a:lnTo>
                <a:lnTo>
                  <a:pt x="141741" y="50133"/>
                </a:lnTo>
                <a:lnTo>
                  <a:pt x="179997" y="28922"/>
                </a:lnTo>
                <a:lnTo>
                  <a:pt x="221310" y="13175"/>
                </a:lnTo>
                <a:lnTo>
                  <a:pt x="265200" y="3374"/>
                </a:lnTo>
                <a:lnTo>
                  <a:pt x="311184" y="0"/>
                </a:lnTo>
                <a:lnTo>
                  <a:pt x="2638715" y="0"/>
                </a:lnTo>
                <a:lnTo>
                  <a:pt x="2687688" y="3876"/>
                </a:lnTo>
                <a:lnTo>
                  <a:pt x="2735015" y="15275"/>
                </a:lnTo>
                <a:lnTo>
                  <a:pt x="2779859" y="33850"/>
                </a:lnTo>
                <a:lnTo>
                  <a:pt x="2821385" y="59255"/>
                </a:lnTo>
                <a:lnTo>
                  <a:pt x="2858755" y="91143"/>
                </a:lnTo>
                <a:lnTo>
                  <a:pt x="2890644" y="128514"/>
                </a:lnTo>
                <a:lnTo>
                  <a:pt x="2916049" y="170040"/>
                </a:lnTo>
                <a:lnTo>
                  <a:pt x="2934624" y="214884"/>
                </a:lnTo>
                <a:lnTo>
                  <a:pt x="2946023" y="262211"/>
                </a:lnTo>
                <a:lnTo>
                  <a:pt x="2949899" y="311184"/>
                </a:lnTo>
                <a:lnTo>
                  <a:pt x="2949899" y="3038915"/>
                </a:lnTo>
                <a:lnTo>
                  <a:pt x="2946525" y="3084899"/>
                </a:lnTo>
                <a:lnTo>
                  <a:pt x="2936724" y="3128789"/>
                </a:lnTo>
                <a:lnTo>
                  <a:pt x="2920977" y="3170102"/>
                </a:lnTo>
                <a:lnTo>
                  <a:pt x="2899766" y="3208358"/>
                </a:lnTo>
                <a:lnTo>
                  <a:pt x="2873571" y="3243075"/>
                </a:lnTo>
                <a:lnTo>
                  <a:pt x="2842875" y="3273771"/>
                </a:lnTo>
                <a:lnTo>
                  <a:pt x="2808158" y="3299966"/>
                </a:lnTo>
                <a:lnTo>
                  <a:pt x="2769902" y="3321177"/>
                </a:lnTo>
                <a:lnTo>
                  <a:pt x="2728589" y="3336924"/>
                </a:lnTo>
                <a:lnTo>
                  <a:pt x="2684699" y="3346725"/>
                </a:lnTo>
                <a:lnTo>
                  <a:pt x="2638715" y="3350099"/>
                </a:lnTo>
                <a:lnTo>
                  <a:pt x="311184" y="3350099"/>
                </a:lnTo>
                <a:lnTo>
                  <a:pt x="265200" y="3346725"/>
                </a:lnTo>
                <a:lnTo>
                  <a:pt x="221310" y="3336924"/>
                </a:lnTo>
                <a:lnTo>
                  <a:pt x="179997" y="3321177"/>
                </a:lnTo>
                <a:lnTo>
                  <a:pt x="141741" y="3299966"/>
                </a:lnTo>
                <a:lnTo>
                  <a:pt x="107024" y="3273771"/>
                </a:lnTo>
                <a:lnTo>
                  <a:pt x="76328" y="3243075"/>
                </a:lnTo>
                <a:lnTo>
                  <a:pt x="50133" y="3208358"/>
                </a:lnTo>
                <a:lnTo>
                  <a:pt x="28922" y="3170102"/>
                </a:lnTo>
                <a:lnTo>
                  <a:pt x="13175" y="3128789"/>
                </a:lnTo>
                <a:lnTo>
                  <a:pt x="3374" y="3084899"/>
                </a:lnTo>
                <a:lnTo>
                  <a:pt x="0" y="3038915"/>
                </a:lnTo>
                <a:lnTo>
                  <a:pt x="0" y="311184"/>
                </a:lnTo>
                <a:close/>
              </a:path>
            </a:pathLst>
          </a:custGeom>
          <a:ln w="952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92155" y="2739500"/>
            <a:ext cx="2950210" cy="3350260"/>
          </a:xfrm>
          <a:custGeom>
            <a:avLst/>
            <a:gdLst/>
            <a:ahLst/>
            <a:cxnLst/>
            <a:rect l="l" t="t" r="r" b="b"/>
            <a:pathLst>
              <a:path w="2950209" h="3350260">
                <a:moveTo>
                  <a:pt x="2638714" y="3350099"/>
                </a:moveTo>
                <a:lnTo>
                  <a:pt x="311184" y="3350099"/>
                </a:lnTo>
                <a:lnTo>
                  <a:pt x="265200" y="3346725"/>
                </a:lnTo>
                <a:lnTo>
                  <a:pt x="221310" y="3336924"/>
                </a:lnTo>
                <a:lnTo>
                  <a:pt x="179997" y="3321177"/>
                </a:lnTo>
                <a:lnTo>
                  <a:pt x="141741" y="3299966"/>
                </a:lnTo>
                <a:lnTo>
                  <a:pt x="107024" y="3273771"/>
                </a:lnTo>
                <a:lnTo>
                  <a:pt x="76328" y="3243075"/>
                </a:lnTo>
                <a:lnTo>
                  <a:pt x="50133" y="3208358"/>
                </a:lnTo>
                <a:lnTo>
                  <a:pt x="28922" y="3170102"/>
                </a:lnTo>
                <a:lnTo>
                  <a:pt x="13175" y="3128789"/>
                </a:lnTo>
                <a:lnTo>
                  <a:pt x="3374" y="3084899"/>
                </a:lnTo>
                <a:lnTo>
                  <a:pt x="0" y="3038915"/>
                </a:lnTo>
                <a:lnTo>
                  <a:pt x="0" y="311184"/>
                </a:lnTo>
                <a:lnTo>
                  <a:pt x="3374" y="265200"/>
                </a:lnTo>
                <a:lnTo>
                  <a:pt x="13175" y="221310"/>
                </a:lnTo>
                <a:lnTo>
                  <a:pt x="28922" y="179997"/>
                </a:lnTo>
                <a:lnTo>
                  <a:pt x="50133" y="141741"/>
                </a:lnTo>
                <a:lnTo>
                  <a:pt x="76328" y="107024"/>
                </a:lnTo>
                <a:lnTo>
                  <a:pt x="107024" y="76328"/>
                </a:lnTo>
                <a:lnTo>
                  <a:pt x="141741" y="50133"/>
                </a:lnTo>
                <a:lnTo>
                  <a:pt x="179997" y="28922"/>
                </a:lnTo>
                <a:lnTo>
                  <a:pt x="221310" y="13175"/>
                </a:lnTo>
                <a:lnTo>
                  <a:pt x="265200" y="3374"/>
                </a:lnTo>
                <a:lnTo>
                  <a:pt x="311184" y="0"/>
                </a:lnTo>
                <a:lnTo>
                  <a:pt x="2638714" y="0"/>
                </a:lnTo>
                <a:lnTo>
                  <a:pt x="2687689" y="3876"/>
                </a:lnTo>
                <a:lnTo>
                  <a:pt x="2735015" y="15275"/>
                </a:lnTo>
                <a:lnTo>
                  <a:pt x="2779859" y="33850"/>
                </a:lnTo>
                <a:lnTo>
                  <a:pt x="2821385" y="59255"/>
                </a:lnTo>
                <a:lnTo>
                  <a:pt x="2858755" y="91143"/>
                </a:lnTo>
                <a:lnTo>
                  <a:pt x="2890644" y="128514"/>
                </a:lnTo>
                <a:lnTo>
                  <a:pt x="2916049" y="170040"/>
                </a:lnTo>
                <a:lnTo>
                  <a:pt x="2934624" y="214884"/>
                </a:lnTo>
                <a:lnTo>
                  <a:pt x="2946023" y="262211"/>
                </a:lnTo>
                <a:lnTo>
                  <a:pt x="2949899" y="311184"/>
                </a:lnTo>
                <a:lnTo>
                  <a:pt x="2949899" y="3038915"/>
                </a:lnTo>
                <a:lnTo>
                  <a:pt x="2946525" y="3084899"/>
                </a:lnTo>
                <a:lnTo>
                  <a:pt x="2936724" y="3128789"/>
                </a:lnTo>
                <a:lnTo>
                  <a:pt x="2920977" y="3170102"/>
                </a:lnTo>
                <a:lnTo>
                  <a:pt x="2899766" y="3208358"/>
                </a:lnTo>
                <a:lnTo>
                  <a:pt x="2873571" y="3243075"/>
                </a:lnTo>
                <a:lnTo>
                  <a:pt x="2842875" y="3273771"/>
                </a:lnTo>
                <a:lnTo>
                  <a:pt x="2808158" y="3299966"/>
                </a:lnTo>
                <a:lnTo>
                  <a:pt x="2769902" y="3321177"/>
                </a:lnTo>
                <a:lnTo>
                  <a:pt x="2728589" y="3336924"/>
                </a:lnTo>
                <a:lnTo>
                  <a:pt x="2684699" y="3346725"/>
                </a:lnTo>
                <a:lnTo>
                  <a:pt x="2638714" y="3350099"/>
                </a:lnTo>
                <a:close/>
              </a:path>
            </a:pathLst>
          </a:custGeom>
          <a:solidFill>
            <a:srgbClr val="8D0A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029775" y="953735"/>
            <a:ext cx="474281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120" dirty="0">
                <a:solidFill>
                  <a:srgbClr val="000000"/>
                </a:solidFill>
              </a:rPr>
              <a:t>Regulator</a:t>
            </a:r>
            <a:r>
              <a:rPr spc="-170" dirty="0">
                <a:solidFill>
                  <a:srgbClr val="000000"/>
                </a:solidFill>
              </a:rPr>
              <a:t> </a:t>
            </a:r>
            <a:r>
              <a:rPr spc="135" dirty="0">
                <a:solidFill>
                  <a:srgbClr val="000000"/>
                </a:solidFill>
              </a:rPr>
              <a:t>Collaboration </a:t>
            </a:r>
            <a:r>
              <a:rPr spc="120" dirty="0">
                <a:solidFill>
                  <a:srgbClr val="C90F14"/>
                </a:solidFill>
              </a:rPr>
              <a:t>Employee</a:t>
            </a:r>
            <a:r>
              <a:rPr spc="-170" dirty="0">
                <a:solidFill>
                  <a:srgbClr val="C90F14"/>
                </a:solidFill>
              </a:rPr>
              <a:t> </a:t>
            </a:r>
            <a:r>
              <a:rPr spc="150" dirty="0">
                <a:solidFill>
                  <a:srgbClr val="C90F14"/>
                </a:solidFill>
              </a:rPr>
              <a:t>Secondment </a:t>
            </a:r>
            <a:r>
              <a:rPr spc="145" dirty="0">
                <a:solidFill>
                  <a:srgbClr val="C90F14"/>
                </a:solidFill>
              </a:rPr>
              <a:t>Initiative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38974" y="3026397"/>
            <a:ext cx="144780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spc="80" dirty="0">
                <a:latin typeface="Arial"/>
                <a:cs typeface="Arial"/>
              </a:rPr>
              <a:t>Spectrum </a:t>
            </a:r>
            <a:r>
              <a:rPr sz="1600" b="1" spc="125" dirty="0">
                <a:latin typeface="Arial"/>
                <a:cs typeface="Arial"/>
              </a:rPr>
              <a:t>Management </a:t>
            </a:r>
            <a:r>
              <a:rPr sz="1600" b="1" spc="60" dirty="0">
                <a:latin typeface="Arial"/>
                <a:cs typeface="Arial"/>
              </a:rPr>
              <a:t>Authority </a:t>
            </a:r>
            <a:r>
              <a:rPr sz="1600" spc="130" dirty="0">
                <a:latin typeface="Arial"/>
                <a:cs typeface="Arial"/>
              </a:rPr>
              <a:t>Jamaica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3840" y="4363513"/>
            <a:ext cx="186118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000" spc="60" dirty="0">
                <a:latin typeface="Arial"/>
                <a:cs typeface="Arial"/>
              </a:rPr>
              <a:t>Leading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85" dirty="0">
                <a:latin typeface="Arial"/>
                <a:cs typeface="Arial"/>
              </a:rPr>
              <a:t>spectrum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60" dirty="0">
                <a:latin typeface="Arial"/>
                <a:cs typeface="Arial"/>
              </a:rPr>
              <a:t>regulation </a:t>
            </a:r>
            <a:r>
              <a:rPr sz="1000" spc="110" dirty="0">
                <a:latin typeface="Arial"/>
                <a:cs typeface="Arial"/>
              </a:rPr>
              <a:t>and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80" dirty="0">
                <a:latin typeface="Arial"/>
                <a:cs typeface="Arial"/>
              </a:rPr>
              <a:t>monitoring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60" dirty="0">
                <a:latin typeface="Arial"/>
                <a:cs typeface="Arial"/>
              </a:rPr>
              <a:t>across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55" dirty="0">
                <a:latin typeface="Arial"/>
                <a:cs typeface="Arial"/>
              </a:rPr>
              <a:t>the </a:t>
            </a:r>
            <a:r>
              <a:rPr sz="1000" spc="10" dirty="0">
                <a:latin typeface="Arial"/>
                <a:cs typeface="Arial"/>
              </a:rPr>
              <a:t>island,</a:t>
            </a:r>
            <a:r>
              <a:rPr sz="1000" spc="114" dirty="0">
                <a:latin typeface="Arial"/>
                <a:cs typeface="Arial"/>
              </a:rPr>
              <a:t> </a:t>
            </a:r>
            <a:r>
              <a:rPr sz="1000" spc="75" dirty="0">
                <a:latin typeface="Arial"/>
                <a:cs typeface="Arial"/>
              </a:rPr>
              <a:t>bringing</a:t>
            </a:r>
            <a:r>
              <a:rPr sz="1000" spc="114" dirty="0">
                <a:latin typeface="Arial"/>
                <a:cs typeface="Arial"/>
              </a:rPr>
              <a:t> </a:t>
            </a:r>
            <a:r>
              <a:rPr sz="1000" spc="75" dirty="0">
                <a:latin typeface="Arial"/>
                <a:cs typeface="Arial"/>
              </a:rPr>
              <a:t>world-</a:t>
            </a:r>
            <a:r>
              <a:rPr sz="1000" spc="65" dirty="0">
                <a:latin typeface="Arial"/>
                <a:cs typeface="Arial"/>
              </a:rPr>
              <a:t>class </a:t>
            </a:r>
            <a:r>
              <a:rPr sz="1000" spc="70" dirty="0">
                <a:latin typeface="Arial"/>
                <a:cs typeface="Arial"/>
              </a:rPr>
              <a:t>engineering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spc="30" dirty="0">
                <a:latin typeface="Arial"/>
                <a:cs typeface="Arial"/>
              </a:rPr>
              <a:t>expertise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spc="85" dirty="0">
                <a:latin typeface="Arial"/>
                <a:cs typeface="Arial"/>
              </a:rPr>
              <a:t>to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spc="55" dirty="0">
                <a:latin typeface="Arial"/>
                <a:cs typeface="Arial"/>
              </a:rPr>
              <a:t>the </a:t>
            </a:r>
            <a:r>
              <a:rPr sz="1000" spc="80" dirty="0">
                <a:latin typeface="Arial"/>
                <a:cs typeface="Arial"/>
              </a:rPr>
              <a:t>Caribbean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40" dirty="0">
                <a:latin typeface="Arial"/>
                <a:cs typeface="Arial"/>
              </a:rPr>
              <a:t>region.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90550" y="3026397"/>
            <a:ext cx="225552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spc="75" dirty="0">
                <a:solidFill>
                  <a:srgbClr val="FFFFFF"/>
                </a:solidFill>
                <a:latin typeface="Arial"/>
                <a:cs typeface="Arial"/>
              </a:rPr>
              <a:t>Telecommunications </a:t>
            </a:r>
            <a:r>
              <a:rPr sz="1600" b="1" spc="65" dirty="0">
                <a:solidFill>
                  <a:srgbClr val="FFFFFF"/>
                </a:solidFill>
                <a:latin typeface="Arial"/>
                <a:cs typeface="Arial"/>
              </a:rPr>
              <a:t>Regulatory Commission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British</a:t>
            </a:r>
            <a:r>
              <a:rPr sz="16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Arial"/>
                <a:cs typeface="Arial"/>
              </a:rPr>
              <a:t>Virgin</a:t>
            </a:r>
            <a:r>
              <a:rPr sz="16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Arial"/>
                <a:cs typeface="Arial"/>
              </a:rPr>
              <a:t>Islands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35415" y="4363513"/>
            <a:ext cx="1885314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000" spc="50" dirty="0">
                <a:solidFill>
                  <a:srgbClr val="FFFFFF"/>
                </a:solidFill>
                <a:latin typeface="Arial"/>
                <a:cs typeface="Arial"/>
              </a:rPr>
              <a:t>Governing </a:t>
            </a:r>
            <a:r>
              <a:rPr sz="1000" spc="80" dirty="0">
                <a:solidFill>
                  <a:srgbClr val="FFFFFF"/>
                </a:solidFill>
                <a:latin typeface="Arial"/>
                <a:cs typeface="Arial"/>
              </a:rPr>
              <a:t>telecommunications</a:t>
            </a:r>
            <a:r>
              <a:rPr sz="1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Arial"/>
                <a:cs typeface="Arial"/>
              </a:rPr>
              <a:t>and spectrum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Arial"/>
                <a:cs typeface="Arial"/>
              </a:rPr>
              <a:t>across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BVI, </a:t>
            </a:r>
            <a:r>
              <a:rPr sz="1000" spc="105" dirty="0">
                <a:solidFill>
                  <a:srgbClr val="FFFFFF"/>
                </a:solidFill>
                <a:latin typeface="Arial"/>
                <a:cs typeface="Arial"/>
              </a:rPr>
              <a:t>committed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Arial"/>
                <a:cs typeface="Arial"/>
              </a:rPr>
              <a:t>robust </a:t>
            </a:r>
            <a:r>
              <a:rPr sz="1000" spc="70" dirty="0">
                <a:solidFill>
                  <a:srgbClr val="FFFFFF"/>
                </a:solidFill>
                <a:latin typeface="Arial"/>
                <a:cs typeface="Arial"/>
              </a:rPr>
              <a:t>regulatory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capacity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future.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66AD72-420D-443E-A239-35C0DDA4EA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328" r="11161" b="-3"/>
          <a:stretch>
            <a:fillRect/>
          </a:stretch>
        </p:blipFill>
        <p:spPr>
          <a:xfrm>
            <a:off x="6641330" y="0"/>
            <a:ext cx="2950210" cy="3052696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B5CCD1-E6FF-8DF3-16B4-93C25F9A4A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18" r="26471" b="-3"/>
          <a:stretch>
            <a:fillRect/>
          </a:stretch>
        </p:blipFill>
        <p:spPr>
          <a:xfrm>
            <a:off x="9559307" y="1"/>
            <a:ext cx="2632693" cy="3052696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D930CE-1F3F-DFAF-66AD-896A94AD03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10" r="31679" b="-3"/>
          <a:stretch>
            <a:fillRect/>
          </a:stretch>
        </p:blipFill>
        <p:spPr>
          <a:xfrm>
            <a:off x="8096841" y="3052696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0"/>
              </a:spcBef>
            </a:pPr>
            <a:r>
              <a:rPr spc="140" dirty="0"/>
              <a:t>Strategic</a:t>
            </a:r>
            <a:r>
              <a:rPr spc="-180" dirty="0"/>
              <a:t> </a:t>
            </a:r>
            <a:r>
              <a:rPr spc="155" dirty="0">
                <a:solidFill>
                  <a:srgbClr val="C90F14"/>
                </a:solidFill>
              </a:rPr>
              <a:t>Outcomes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804862" y="1924712"/>
            <a:ext cx="8320405" cy="3195955"/>
            <a:chOff x="804862" y="1924712"/>
            <a:chExt cx="8320405" cy="31959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0750" y="4767925"/>
              <a:ext cx="6934199" cy="380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09625" y="1929475"/>
              <a:ext cx="2191385" cy="2667000"/>
            </a:xfrm>
            <a:custGeom>
              <a:avLst/>
              <a:gdLst/>
              <a:ahLst/>
              <a:cxnLst/>
              <a:rect l="l" t="t" r="r" b="b"/>
              <a:pathLst>
                <a:path w="2191385" h="2667000">
                  <a:moveTo>
                    <a:pt x="2048031" y="2666999"/>
                  </a:moveTo>
                  <a:lnTo>
                    <a:pt x="142868" y="2666999"/>
                  </a:lnTo>
                  <a:lnTo>
                    <a:pt x="97711" y="2659716"/>
                  </a:lnTo>
                  <a:lnTo>
                    <a:pt x="58492" y="2639434"/>
                  </a:lnTo>
                  <a:lnTo>
                    <a:pt x="27565" y="2608507"/>
                  </a:lnTo>
                  <a:lnTo>
                    <a:pt x="7283" y="2569288"/>
                  </a:lnTo>
                  <a:lnTo>
                    <a:pt x="0" y="2524131"/>
                  </a:lnTo>
                  <a:lnTo>
                    <a:pt x="0" y="142868"/>
                  </a:lnTo>
                  <a:lnTo>
                    <a:pt x="7283" y="97711"/>
                  </a:lnTo>
                  <a:lnTo>
                    <a:pt x="27565" y="58492"/>
                  </a:lnTo>
                  <a:lnTo>
                    <a:pt x="58492" y="27565"/>
                  </a:lnTo>
                  <a:lnTo>
                    <a:pt x="97711" y="7283"/>
                  </a:lnTo>
                  <a:lnTo>
                    <a:pt x="142868" y="0"/>
                  </a:lnTo>
                  <a:lnTo>
                    <a:pt x="2048031" y="0"/>
                  </a:lnTo>
                  <a:lnTo>
                    <a:pt x="2102704" y="10875"/>
                  </a:lnTo>
                  <a:lnTo>
                    <a:pt x="2149054" y="41845"/>
                  </a:lnTo>
                  <a:lnTo>
                    <a:pt x="2180024" y="88195"/>
                  </a:lnTo>
                  <a:lnTo>
                    <a:pt x="2190899" y="142868"/>
                  </a:lnTo>
                  <a:lnTo>
                    <a:pt x="2190899" y="2524131"/>
                  </a:lnTo>
                  <a:lnTo>
                    <a:pt x="2183616" y="2569288"/>
                  </a:lnTo>
                  <a:lnTo>
                    <a:pt x="2163334" y="2608507"/>
                  </a:lnTo>
                  <a:lnTo>
                    <a:pt x="2132407" y="2639434"/>
                  </a:lnTo>
                  <a:lnTo>
                    <a:pt x="2093188" y="2659716"/>
                  </a:lnTo>
                  <a:lnTo>
                    <a:pt x="2048031" y="266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9625" y="1929475"/>
              <a:ext cx="2191385" cy="2667000"/>
            </a:xfrm>
            <a:custGeom>
              <a:avLst/>
              <a:gdLst/>
              <a:ahLst/>
              <a:cxnLst/>
              <a:rect l="l" t="t" r="r" b="b"/>
              <a:pathLst>
                <a:path w="2191385" h="2667000">
                  <a:moveTo>
                    <a:pt x="0" y="142868"/>
                  </a:moveTo>
                  <a:lnTo>
                    <a:pt x="7283" y="97711"/>
                  </a:lnTo>
                  <a:lnTo>
                    <a:pt x="27565" y="58492"/>
                  </a:lnTo>
                  <a:lnTo>
                    <a:pt x="58492" y="27565"/>
                  </a:lnTo>
                  <a:lnTo>
                    <a:pt x="97711" y="7283"/>
                  </a:lnTo>
                  <a:lnTo>
                    <a:pt x="142868" y="0"/>
                  </a:lnTo>
                  <a:lnTo>
                    <a:pt x="2048031" y="0"/>
                  </a:lnTo>
                  <a:lnTo>
                    <a:pt x="2102704" y="10875"/>
                  </a:lnTo>
                  <a:lnTo>
                    <a:pt x="2149054" y="41845"/>
                  </a:lnTo>
                  <a:lnTo>
                    <a:pt x="2180024" y="88195"/>
                  </a:lnTo>
                  <a:lnTo>
                    <a:pt x="2190899" y="142868"/>
                  </a:lnTo>
                  <a:lnTo>
                    <a:pt x="2190899" y="2524131"/>
                  </a:lnTo>
                  <a:lnTo>
                    <a:pt x="2183616" y="2569288"/>
                  </a:lnTo>
                  <a:lnTo>
                    <a:pt x="2163334" y="2608507"/>
                  </a:lnTo>
                  <a:lnTo>
                    <a:pt x="2132407" y="2639434"/>
                  </a:lnTo>
                  <a:lnTo>
                    <a:pt x="2093188" y="2659716"/>
                  </a:lnTo>
                  <a:lnTo>
                    <a:pt x="2048031" y="2666999"/>
                  </a:lnTo>
                  <a:lnTo>
                    <a:pt x="142868" y="2666999"/>
                  </a:lnTo>
                  <a:lnTo>
                    <a:pt x="97711" y="2659716"/>
                  </a:lnTo>
                  <a:lnTo>
                    <a:pt x="58492" y="2639434"/>
                  </a:lnTo>
                  <a:lnTo>
                    <a:pt x="27565" y="2608507"/>
                  </a:lnTo>
                  <a:lnTo>
                    <a:pt x="7283" y="2569288"/>
                  </a:lnTo>
                  <a:lnTo>
                    <a:pt x="0" y="2524131"/>
                  </a:lnTo>
                  <a:lnTo>
                    <a:pt x="0" y="142868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71625" y="4453600"/>
              <a:ext cx="667385" cy="667385"/>
            </a:xfrm>
            <a:custGeom>
              <a:avLst/>
              <a:gdLst/>
              <a:ahLst/>
              <a:cxnLst/>
              <a:rect l="l" t="t" r="r" b="b"/>
              <a:pathLst>
                <a:path w="667385" h="667385">
                  <a:moveTo>
                    <a:pt x="333449" y="666899"/>
                  </a:moveTo>
                  <a:lnTo>
                    <a:pt x="284175" y="663284"/>
                  </a:lnTo>
                  <a:lnTo>
                    <a:pt x="237145" y="652782"/>
                  </a:lnTo>
                  <a:lnTo>
                    <a:pt x="192875" y="635908"/>
                  </a:lnTo>
                  <a:lnTo>
                    <a:pt x="151882" y="613179"/>
                  </a:lnTo>
                  <a:lnTo>
                    <a:pt x="114682" y="585110"/>
                  </a:lnTo>
                  <a:lnTo>
                    <a:pt x="81789" y="552217"/>
                  </a:lnTo>
                  <a:lnTo>
                    <a:pt x="53720" y="515017"/>
                  </a:lnTo>
                  <a:lnTo>
                    <a:pt x="30991" y="474024"/>
                  </a:lnTo>
                  <a:lnTo>
                    <a:pt x="14117" y="429754"/>
                  </a:lnTo>
                  <a:lnTo>
                    <a:pt x="3615" y="382724"/>
                  </a:lnTo>
                  <a:lnTo>
                    <a:pt x="0" y="333449"/>
                  </a:lnTo>
                  <a:lnTo>
                    <a:pt x="3615" y="284175"/>
                  </a:lnTo>
                  <a:lnTo>
                    <a:pt x="14117" y="237145"/>
                  </a:lnTo>
                  <a:lnTo>
                    <a:pt x="30991" y="192875"/>
                  </a:lnTo>
                  <a:lnTo>
                    <a:pt x="53720" y="151882"/>
                  </a:lnTo>
                  <a:lnTo>
                    <a:pt x="81789" y="114682"/>
                  </a:lnTo>
                  <a:lnTo>
                    <a:pt x="114682" y="81789"/>
                  </a:lnTo>
                  <a:lnTo>
                    <a:pt x="151882" y="53720"/>
                  </a:lnTo>
                  <a:lnTo>
                    <a:pt x="192875" y="30991"/>
                  </a:lnTo>
                  <a:lnTo>
                    <a:pt x="237145" y="14117"/>
                  </a:lnTo>
                  <a:lnTo>
                    <a:pt x="284175" y="3615"/>
                  </a:lnTo>
                  <a:lnTo>
                    <a:pt x="333449" y="0"/>
                  </a:lnTo>
                  <a:lnTo>
                    <a:pt x="385927" y="4153"/>
                  </a:lnTo>
                  <a:lnTo>
                    <a:pt x="436641" y="16368"/>
                  </a:lnTo>
                  <a:lnTo>
                    <a:pt x="484693" y="36272"/>
                  </a:lnTo>
                  <a:lnTo>
                    <a:pt x="529189" y="63495"/>
                  </a:lnTo>
                  <a:lnTo>
                    <a:pt x="569234" y="97665"/>
                  </a:lnTo>
                  <a:lnTo>
                    <a:pt x="603404" y="137710"/>
                  </a:lnTo>
                  <a:lnTo>
                    <a:pt x="630627" y="182206"/>
                  </a:lnTo>
                  <a:lnTo>
                    <a:pt x="650531" y="230259"/>
                  </a:lnTo>
                  <a:lnTo>
                    <a:pt x="662746" y="280972"/>
                  </a:lnTo>
                  <a:lnTo>
                    <a:pt x="666899" y="333449"/>
                  </a:lnTo>
                  <a:lnTo>
                    <a:pt x="663284" y="382724"/>
                  </a:lnTo>
                  <a:lnTo>
                    <a:pt x="652782" y="429754"/>
                  </a:lnTo>
                  <a:lnTo>
                    <a:pt x="635908" y="474024"/>
                  </a:lnTo>
                  <a:lnTo>
                    <a:pt x="613179" y="515017"/>
                  </a:lnTo>
                  <a:lnTo>
                    <a:pt x="585110" y="552217"/>
                  </a:lnTo>
                  <a:lnTo>
                    <a:pt x="552217" y="585110"/>
                  </a:lnTo>
                  <a:lnTo>
                    <a:pt x="515017" y="613179"/>
                  </a:lnTo>
                  <a:lnTo>
                    <a:pt x="474024" y="635908"/>
                  </a:lnTo>
                  <a:lnTo>
                    <a:pt x="429754" y="652782"/>
                  </a:lnTo>
                  <a:lnTo>
                    <a:pt x="382724" y="663284"/>
                  </a:lnTo>
                  <a:lnTo>
                    <a:pt x="333449" y="666899"/>
                  </a:lnTo>
                  <a:close/>
                </a:path>
              </a:pathLst>
            </a:custGeom>
            <a:solidFill>
              <a:srgbClr val="3C05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783919" y="4642322"/>
            <a:ext cx="2425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9800" y="2090892"/>
            <a:ext cx="1901189" cy="180975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2400" spc="740" dirty="0">
                <a:solidFill>
                  <a:srgbClr val="3C0508"/>
                </a:solidFill>
                <a:latin typeface="Arial"/>
                <a:cs typeface="Arial"/>
              </a:rPr>
              <a:t>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200" b="1" spc="20" dirty="0">
                <a:latin typeface="Arial"/>
                <a:cs typeface="Arial"/>
              </a:rPr>
              <a:t>Regional</a:t>
            </a:r>
            <a:r>
              <a:rPr sz="1200" b="1" spc="114" dirty="0">
                <a:latin typeface="Arial"/>
                <a:cs typeface="Arial"/>
              </a:rPr>
              <a:t> </a:t>
            </a:r>
            <a:r>
              <a:rPr sz="1200" b="1" spc="40" dirty="0">
                <a:latin typeface="Arial"/>
                <a:cs typeface="Arial"/>
              </a:rPr>
              <a:t>Collaboration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640"/>
              </a:spcBef>
            </a:pPr>
            <a:r>
              <a:rPr sz="1200" spc="90" dirty="0">
                <a:latin typeface="Arial"/>
                <a:cs typeface="Arial"/>
              </a:rPr>
              <a:t>Secondment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85" dirty="0">
                <a:latin typeface="Arial"/>
                <a:cs typeface="Arial"/>
              </a:rPr>
              <a:t>Agreement </a:t>
            </a:r>
            <a:r>
              <a:rPr sz="1200" spc="80" dirty="0">
                <a:latin typeface="Arial"/>
                <a:cs typeface="Arial"/>
              </a:rPr>
              <a:t>as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catalyst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45" dirty="0">
                <a:latin typeface="Arial"/>
                <a:cs typeface="Arial"/>
              </a:rPr>
              <a:t>for </a:t>
            </a:r>
            <a:r>
              <a:rPr sz="1200" spc="85" dirty="0">
                <a:latin typeface="Arial"/>
                <a:cs typeface="Arial"/>
              </a:rPr>
              <a:t>strengthening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regional </a:t>
            </a:r>
            <a:r>
              <a:rPr sz="1200" spc="85" dirty="0">
                <a:latin typeface="Arial"/>
                <a:cs typeface="Arial"/>
              </a:rPr>
              <a:t>regulatory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05" dirty="0">
                <a:latin typeface="Arial"/>
                <a:cs typeface="Arial"/>
              </a:rPr>
              <a:t>capacity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105" dirty="0">
                <a:latin typeface="Arial"/>
                <a:cs typeface="Arial"/>
              </a:rPr>
              <a:t>and </a:t>
            </a:r>
            <a:r>
              <a:rPr sz="1200" spc="75" dirty="0">
                <a:latin typeface="Arial"/>
                <a:cs typeface="Arial"/>
              </a:rPr>
              <a:t>trailblazing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initiative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35" dirty="0">
                <a:latin typeface="Arial"/>
                <a:cs typeface="Arial"/>
              </a:rPr>
              <a:t>in </a:t>
            </a:r>
            <a:r>
              <a:rPr sz="1200" spc="90" dirty="0">
                <a:latin typeface="Arial"/>
                <a:cs typeface="Arial"/>
              </a:rPr>
              <a:t>the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Caribbean.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471862" y="1924712"/>
            <a:ext cx="2200910" cy="3195955"/>
            <a:chOff x="3471862" y="1924712"/>
            <a:chExt cx="2200910" cy="3195955"/>
          </a:xfrm>
        </p:grpSpPr>
        <p:sp>
          <p:nvSpPr>
            <p:cNvPr id="12" name="object 12"/>
            <p:cNvSpPr/>
            <p:nvPr/>
          </p:nvSpPr>
          <p:spPr>
            <a:xfrm>
              <a:off x="3476625" y="1929475"/>
              <a:ext cx="2191385" cy="2667000"/>
            </a:xfrm>
            <a:custGeom>
              <a:avLst/>
              <a:gdLst/>
              <a:ahLst/>
              <a:cxnLst/>
              <a:rect l="l" t="t" r="r" b="b"/>
              <a:pathLst>
                <a:path w="2191385" h="2667000">
                  <a:moveTo>
                    <a:pt x="2048031" y="2666999"/>
                  </a:moveTo>
                  <a:lnTo>
                    <a:pt x="142868" y="2666999"/>
                  </a:lnTo>
                  <a:lnTo>
                    <a:pt x="97711" y="2659716"/>
                  </a:lnTo>
                  <a:lnTo>
                    <a:pt x="58492" y="2639434"/>
                  </a:lnTo>
                  <a:lnTo>
                    <a:pt x="27565" y="2608507"/>
                  </a:lnTo>
                  <a:lnTo>
                    <a:pt x="7283" y="2569288"/>
                  </a:lnTo>
                  <a:lnTo>
                    <a:pt x="0" y="2524131"/>
                  </a:lnTo>
                  <a:lnTo>
                    <a:pt x="0" y="142868"/>
                  </a:lnTo>
                  <a:lnTo>
                    <a:pt x="7283" y="97711"/>
                  </a:lnTo>
                  <a:lnTo>
                    <a:pt x="27565" y="58492"/>
                  </a:lnTo>
                  <a:lnTo>
                    <a:pt x="58492" y="27565"/>
                  </a:lnTo>
                  <a:lnTo>
                    <a:pt x="97711" y="7283"/>
                  </a:lnTo>
                  <a:lnTo>
                    <a:pt x="142868" y="0"/>
                  </a:lnTo>
                  <a:lnTo>
                    <a:pt x="2048031" y="0"/>
                  </a:lnTo>
                  <a:lnTo>
                    <a:pt x="2102704" y="10875"/>
                  </a:lnTo>
                  <a:lnTo>
                    <a:pt x="2149054" y="41845"/>
                  </a:lnTo>
                  <a:lnTo>
                    <a:pt x="2180024" y="88195"/>
                  </a:lnTo>
                  <a:lnTo>
                    <a:pt x="2190899" y="142868"/>
                  </a:lnTo>
                  <a:lnTo>
                    <a:pt x="2190899" y="2524131"/>
                  </a:lnTo>
                  <a:lnTo>
                    <a:pt x="2183616" y="2569288"/>
                  </a:lnTo>
                  <a:lnTo>
                    <a:pt x="2163334" y="2608507"/>
                  </a:lnTo>
                  <a:lnTo>
                    <a:pt x="2132407" y="2639434"/>
                  </a:lnTo>
                  <a:lnTo>
                    <a:pt x="2093188" y="2659716"/>
                  </a:lnTo>
                  <a:lnTo>
                    <a:pt x="2048031" y="266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76625" y="1929475"/>
              <a:ext cx="2191385" cy="2667000"/>
            </a:xfrm>
            <a:custGeom>
              <a:avLst/>
              <a:gdLst/>
              <a:ahLst/>
              <a:cxnLst/>
              <a:rect l="l" t="t" r="r" b="b"/>
              <a:pathLst>
                <a:path w="2191385" h="2667000">
                  <a:moveTo>
                    <a:pt x="0" y="142868"/>
                  </a:moveTo>
                  <a:lnTo>
                    <a:pt x="7283" y="97711"/>
                  </a:lnTo>
                  <a:lnTo>
                    <a:pt x="27565" y="58492"/>
                  </a:lnTo>
                  <a:lnTo>
                    <a:pt x="58492" y="27565"/>
                  </a:lnTo>
                  <a:lnTo>
                    <a:pt x="97711" y="7283"/>
                  </a:lnTo>
                  <a:lnTo>
                    <a:pt x="142868" y="0"/>
                  </a:lnTo>
                  <a:lnTo>
                    <a:pt x="2048031" y="0"/>
                  </a:lnTo>
                  <a:lnTo>
                    <a:pt x="2102704" y="10875"/>
                  </a:lnTo>
                  <a:lnTo>
                    <a:pt x="2149054" y="41845"/>
                  </a:lnTo>
                  <a:lnTo>
                    <a:pt x="2180024" y="88195"/>
                  </a:lnTo>
                  <a:lnTo>
                    <a:pt x="2190899" y="142868"/>
                  </a:lnTo>
                  <a:lnTo>
                    <a:pt x="2190899" y="2524131"/>
                  </a:lnTo>
                  <a:lnTo>
                    <a:pt x="2183616" y="2569288"/>
                  </a:lnTo>
                  <a:lnTo>
                    <a:pt x="2163334" y="2608507"/>
                  </a:lnTo>
                  <a:lnTo>
                    <a:pt x="2132407" y="2639434"/>
                  </a:lnTo>
                  <a:lnTo>
                    <a:pt x="2093188" y="2659716"/>
                  </a:lnTo>
                  <a:lnTo>
                    <a:pt x="2048031" y="2666999"/>
                  </a:lnTo>
                  <a:lnTo>
                    <a:pt x="142868" y="2666999"/>
                  </a:lnTo>
                  <a:lnTo>
                    <a:pt x="97711" y="2659716"/>
                  </a:lnTo>
                  <a:lnTo>
                    <a:pt x="58492" y="2639434"/>
                  </a:lnTo>
                  <a:lnTo>
                    <a:pt x="27565" y="2608507"/>
                  </a:lnTo>
                  <a:lnTo>
                    <a:pt x="7283" y="2569288"/>
                  </a:lnTo>
                  <a:lnTo>
                    <a:pt x="0" y="2524131"/>
                  </a:lnTo>
                  <a:lnTo>
                    <a:pt x="0" y="142868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38625" y="4453600"/>
              <a:ext cx="667385" cy="667385"/>
            </a:xfrm>
            <a:custGeom>
              <a:avLst/>
              <a:gdLst/>
              <a:ahLst/>
              <a:cxnLst/>
              <a:rect l="l" t="t" r="r" b="b"/>
              <a:pathLst>
                <a:path w="667385" h="667385">
                  <a:moveTo>
                    <a:pt x="333449" y="666899"/>
                  </a:moveTo>
                  <a:lnTo>
                    <a:pt x="284175" y="663284"/>
                  </a:lnTo>
                  <a:lnTo>
                    <a:pt x="237145" y="652782"/>
                  </a:lnTo>
                  <a:lnTo>
                    <a:pt x="192875" y="635908"/>
                  </a:lnTo>
                  <a:lnTo>
                    <a:pt x="151882" y="613179"/>
                  </a:lnTo>
                  <a:lnTo>
                    <a:pt x="114682" y="585110"/>
                  </a:lnTo>
                  <a:lnTo>
                    <a:pt x="81789" y="552217"/>
                  </a:lnTo>
                  <a:lnTo>
                    <a:pt x="53720" y="515017"/>
                  </a:lnTo>
                  <a:lnTo>
                    <a:pt x="30991" y="474024"/>
                  </a:lnTo>
                  <a:lnTo>
                    <a:pt x="14117" y="429754"/>
                  </a:lnTo>
                  <a:lnTo>
                    <a:pt x="3615" y="382724"/>
                  </a:lnTo>
                  <a:lnTo>
                    <a:pt x="0" y="333449"/>
                  </a:lnTo>
                  <a:lnTo>
                    <a:pt x="3615" y="284175"/>
                  </a:lnTo>
                  <a:lnTo>
                    <a:pt x="14117" y="237145"/>
                  </a:lnTo>
                  <a:lnTo>
                    <a:pt x="30991" y="192875"/>
                  </a:lnTo>
                  <a:lnTo>
                    <a:pt x="53720" y="151882"/>
                  </a:lnTo>
                  <a:lnTo>
                    <a:pt x="81789" y="114682"/>
                  </a:lnTo>
                  <a:lnTo>
                    <a:pt x="114682" y="81789"/>
                  </a:lnTo>
                  <a:lnTo>
                    <a:pt x="151882" y="53720"/>
                  </a:lnTo>
                  <a:lnTo>
                    <a:pt x="192875" y="30991"/>
                  </a:lnTo>
                  <a:lnTo>
                    <a:pt x="237145" y="14117"/>
                  </a:lnTo>
                  <a:lnTo>
                    <a:pt x="284175" y="3615"/>
                  </a:lnTo>
                  <a:lnTo>
                    <a:pt x="333449" y="0"/>
                  </a:lnTo>
                  <a:lnTo>
                    <a:pt x="385927" y="4153"/>
                  </a:lnTo>
                  <a:lnTo>
                    <a:pt x="436640" y="16368"/>
                  </a:lnTo>
                  <a:lnTo>
                    <a:pt x="484693" y="36272"/>
                  </a:lnTo>
                  <a:lnTo>
                    <a:pt x="529189" y="63495"/>
                  </a:lnTo>
                  <a:lnTo>
                    <a:pt x="569234" y="97665"/>
                  </a:lnTo>
                  <a:lnTo>
                    <a:pt x="603404" y="137710"/>
                  </a:lnTo>
                  <a:lnTo>
                    <a:pt x="630627" y="182206"/>
                  </a:lnTo>
                  <a:lnTo>
                    <a:pt x="650531" y="230259"/>
                  </a:lnTo>
                  <a:lnTo>
                    <a:pt x="662746" y="280972"/>
                  </a:lnTo>
                  <a:lnTo>
                    <a:pt x="666899" y="333449"/>
                  </a:lnTo>
                  <a:lnTo>
                    <a:pt x="663284" y="382724"/>
                  </a:lnTo>
                  <a:lnTo>
                    <a:pt x="652782" y="429754"/>
                  </a:lnTo>
                  <a:lnTo>
                    <a:pt x="635908" y="474024"/>
                  </a:lnTo>
                  <a:lnTo>
                    <a:pt x="613179" y="515017"/>
                  </a:lnTo>
                  <a:lnTo>
                    <a:pt x="585110" y="552217"/>
                  </a:lnTo>
                  <a:lnTo>
                    <a:pt x="552217" y="585110"/>
                  </a:lnTo>
                  <a:lnTo>
                    <a:pt x="515017" y="613179"/>
                  </a:lnTo>
                  <a:lnTo>
                    <a:pt x="474024" y="635908"/>
                  </a:lnTo>
                  <a:lnTo>
                    <a:pt x="429754" y="652782"/>
                  </a:lnTo>
                  <a:lnTo>
                    <a:pt x="382724" y="663284"/>
                  </a:lnTo>
                  <a:lnTo>
                    <a:pt x="333449" y="666899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430807" y="4642322"/>
            <a:ext cx="2832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9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06800" y="2090892"/>
            <a:ext cx="1825625" cy="180975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2400" spc="740" dirty="0">
                <a:solidFill>
                  <a:srgbClr val="8D0A10"/>
                </a:solidFill>
                <a:latin typeface="Arial"/>
                <a:cs typeface="Arial"/>
              </a:rPr>
              <a:t>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200" b="1" spc="95" dirty="0">
                <a:latin typeface="Arial"/>
                <a:cs typeface="Arial"/>
              </a:rPr>
              <a:t>Human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70" dirty="0">
                <a:latin typeface="Arial"/>
                <a:cs typeface="Arial"/>
              </a:rPr>
              <a:t>Capital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Growth</a:t>
            </a:r>
            <a:endParaRPr sz="1200">
              <a:latin typeface="Arial"/>
              <a:cs typeface="Arial"/>
            </a:endParaRPr>
          </a:p>
          <a:p>
            <a:pPr marL="12700" marR="18415">
              <a:lnSpc>
                <a:spcPts val="1430"/>
              </a:lnSpc>
              <a:spcBef>
                <a:spcPts val="640"/>
              </a:spcBef>
            </a:pPr>
            <a:r>
              <a:rPr sz="1200" spc="60" dirty="0">
                <a:latin typeface="Arial"/>
                <a:cs typeface="Arial"/>
              </a:rPr>
              <a:t>Talent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sharing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65" dirty="0">
                <a:latin typeface="Arial"/>
                <a:cs typeface="Arial"/>
              </a:rPr>
              <a:t>resulting </a:t>
            </a:r>
            <a:r>
              <a:rPr sz="1200" spc="60" dirty="0">
                <a:latin typeface="Arial"/>
                <a:cs typeface="Arial"/>
              </a:rPr>
              <a:t>in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organizational </a:t>
            </a:r>
            <a:r>
              <a:rPr sz="1200" spc="100" dirty="0">
                <a:latin typeface="Arial"/>
                <a:cs typeface="Arial"/>
              </a:rPr>
              <a:t>adaptability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105" dirty="0">
                <a:latin typeface="Arial"/>
                <a:cs typeface="Arial"/>
              </a:rPr>
              <a:t>and </a:t>
            </a:r>
            <a:r>
              <a:rPr sz="1200" spc="85" dirty="0">
                <a:latin typeface="Arial"/>
                <a:cs typeface="Arial"/>
              </a:rPr>
              <a:t>strategic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60" dirty="0">
                <a:latin typeface="Arial"/>
                <a:cs typeface="Arial"/>
              </a:rPr>
              <a:t>workforce </a:t>
            </a:r>
            <a:r>
              <a:rPr sz="1200" spc="100" dirty="0">
                <a:latin typeface="Arial"/>
                <a:cs typeface="Arial"/>
              </a:rPr>
              <a:t>planning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95" dirty="0">
                <a:latin typeface="Arial"/>
                <a:cs typeface="Arial"/>
              </a:rPr>
              <a:t>aligned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65" dirty="0">
                <a:latin typeface="Arial"/>
                <a:cs typeface="Arial"/>
              </a:rPr>
              <a:t>with </a:t>
            </a:r>
            <a:r>
              <a:rPr sz="1200" spc="-50" dirty="0">
                <a:latin typeface="Arial"/>
                <a:cs typeface="Arial"/>
              </a:rPr>
              <a:t>CSME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50" dirty="0">
                <a:latin typeface="Arial"/>
                <a:cs typeface="Arial"/>
              </a:rPr>
              <a:t>principles.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138862" y="1924712"/>
            <a:ext cx="2200910" cy="3195955"/>
            <a:chOff x="6138862" y="1924712"/>
            <a:chExt cx="2200910" cy="3195955"/>
          </a:xfrm>
        </p:grpSpPr>
        <p:sp>
          <p:nvSpPr>
            <p:cNvPr id="18" name="object 18"/>
            <p:cNvSpPr/>
            <p:nvPr/>
          </p:nvSpPr>
          <p:spPr>
            <a:xfrm>
              <a:off x="6143625" y="1929475"/>
              <a:ext cx="2191385" cy="2667000"/>
            </a:xfrm>
            <a:custGeom>
              <a:avLst/>
              <a:gdLst/>
              <a:ahLst/>
              <a:cxnLst/>
              <a:rect l="l" t="t" r="r" b="b"/>
              <a:pathLst>
                <a:path w="2191384" h="2667000">
                  <a:moveTo>
                    <a:pt x="2048031" y="2666999"/>
                  </a:moveTo>
                  <a:lnTo>
                    <a:pt x="142868" y="2666999"/>
                  </a:lnTo>
                  <a:lnTo>
                    <a:pt x="97711" y="2659716"/>
                  </a:lnTo>
                  <a:lnTo>
                    <a:pt x="58492" y="2639434"/>
                  </a:lnTo>
                  <a:lnTo>
                    <a:pt x="27565" y="2608507"/>
                  </a:lnTo>
                  <a:lnTo>
                    <a:pt x="7283" y="2569288"/>
                  </a:lnTo>
                  <a:lnTo>
                    <a:pt x="0" y="2524131"/>
                  </a:lnTo>
                  <a:lnTo>
                    <a:pt x="0" y="142868"/>
                  </a:lnTo>
                  <a:lnTo>
                    <a:pt x="7283" y="97711"/>
                  </a:lnTo>
                  <a:lnTo>
                    <a:pt x="27565" y="58492"/>
                  </a:lnTo>
                  <a:lnTo>
                    <a:pt x="58492" y="27565"/>
                  </a:lnTo>
                  <a:lnTo>
                    <a:pt x="97711" y="7283"/>
                  </a:lnTo>
                  <a:lnTo>
                    <a:pt x="142868" y="0"/>
                  </a:lnTo>
                  <a:lnTo>
                    <a:pt x="2048031" y="0"/>
                  </a:lnTo>
                  <a:lnTo>
                    <a:pt x="2102704" y="10875"/>
                  </a:lnTo>
                  <a:lnTo>
                    <a:pt x="2149054" y="41845"/>
                  </a:lnTo>
                  <a:lnTo>
                    <a:pt x="2180024" y="88195"/>
                  </a:lnTo>
                  <a:lnTo>
                    <a:pt x="2190899" y="142868"/>
                  </a:lnTo>
                  <a:lnTo>
                    <a:pt x="2190899" y="2524131"/>
                  </a:lnTo>
                  <a:lnTo>
                    <a:pt x="2183616" y="2569288"/>
                  </a:lnTo>
                  <a:lnTo>
                    <a:pt x="2163334" y="2608507"/>
                  </a:lnTo>
                  <a:lnTo>
                    <a:pt x="2132407" y="2639434"/>
                  </a:lnTo>
                  <a:lnTo>
                    <a:pt x="2093189" y="2659716"/>
                  </a:lnTo>
                  <a:lnTo>
                    <a:pt x="2048031" y="266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43625" y="1929475"/>
              <a:ext cx="2191385" cy="2667000"/>
            </a:xfrm>
            <a:custGeom>
              <a:avLst/>
              <a:gdLst/>
              <a:ahLst/>
              <a:cxnLst/>
              <a:rect l="l" t="t" r="r" b="b"/>
              <a:pathLst>
                <a:path w="2191384" h="2667000">
                  <a:moveTo>
                    <a:pt x="0" y="142868"/>
                  </a:moveTo>
                  <a:lnTo>
                    <a:pt x="7283" y="97711"/>
                  </a:lnTo>
                  <a:lnTo>
                    <a:pt x="27565" y="58492"/>
                  </a:lnTo>
                  <a:lnTo>
                    <a:pt x="58492" y="27565"/>
                  </a:lnTo>
                  <a:lnTo>
                    <a:pt x="97711" y="7283"/>
                  </a:lnTo>
                  <a:lnTo>
                    <a:pt x="142868" y="0"/>
                  </a:lnTo>
                  <a:lnTo>
                    <a:pt x="2048031" y="0"/>
                  </a:lnTo>
                  <a:lnTo>
                    <a:pt x="2102704" y="10875"/>
                  </a:lnTo>
                  <a:lnTo>
                    <a:pt x="2149054" y="41845"/>
                  </a:lnTo>
                  <a:lnTo>
                    <a:pt x="2180024" y="88195"/>
                  </a:lnTo>
                  <a:lnTo>
                    <a:pt x="2190899" y="142868"/>
                  </a:lnTo>
                  <a:lnTo>
                    <a:pt x="2190899" y="2524131"/>
                  </a:lnTo>
                  <a:lnTo>
                    <a:pt x="2183616" y="2569288"/>
                  </a:lnTo>
                  <a:lnTo>
                    <a:pt x="2163334" y="2608507"/>
                  </a:lnTo>
                  <a:lnTo>
                    <a:pt x="2132407" y="2639434"/>
                  </a:lnTo>
                  <a:lnTo>
                    <a:pt x="2093189" y="2659716"/>
                  </a:lnTo>
                  <a:lnTo>
                    <a:pt x="2048031" y="2666999"/>
                  </a:lnTo>
                  <a:lnTo>
                    <a:pt x="142868" y="2666999"/>
                  </a:lnTo>
                  <a:lnTo>
                    <a:pt x="97711" y="2659716"/>
                  </a:lnTo>
                  <a:lnTo>
                    <a:pt x="58492" y="2639434"/>
                  </a:lnTo>
                  <a:lnTo>
                    <a:pt x="27565" y="2608507"/>
                  </a:lnTo>
                  <a:lnTo>
                    <a:pt x="7283" y="2569288"/>
                  </a:lnTo>
                  <a:lnTo>
                    <a:pt x="0" y="2524131"/>
                  </a:lnTo>
                  <a:lnTo>
                    <a:pt x="0" y="142868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905625" y="4453600"/>
              <a:ext cx="667385" cy="667385"/>
            </a:xfrm>
            <a:custGeom>
              <a:avLst/>
              <a:gdLst/>
              <a:ahLst/>
              <a:cxnLst/>
              <a:rect l="l" t="t" r="r" b="b"/>
              <a:pathLst>
                <a:path w="667384" h="667385">
                  <a:moveTo>
                    <a:pt x="333449" y="666899"/>
                  </a:moveTo>
                  <a:lnTo>
                    <a:pt x="284175" y="663284"/>
                  </a:lnTo>
                  <a:lnTo>
                    <a:pt x="237145" y="652782"/>
                  </a:lnTo>
                  <a:lnTo>
                    <a:pt x="192875" y="635908"/>
                  </a:lnTo>
                  <a:lnTo>
                    <a:pt x="151882" y="613179"/>
                  </a:lnTo>
                  <a:lnTo>
                    <a:pt x="114682" y="585110"/>
                  </a:lnTo>
                  <a:lnTo>
                    <a:pt x="81789" y="552217"/>
                  </a:lnTo>
                  <a:lnTo>
                    <a:pt x="53720" y="515017"/>
                  </a:lnTo>
                  <a:lnTo>
                    <a:pt x="30991" y="474024"/>
                  </a:lnTo>
                  <a:lnTo>
                    <a:pt x="14117" y="429754"/>
                  </a:lnTo>
                  <a:lnTo>
                    <a:pt x="3615" y="382724"/>
                  </a:lnTo>
                  <a:lnTo>
                    <a:pt x="0" y="333449"/>
                  </a:lnTo>
                  <a:lnTo>
                    <a:pt x="3615" y="284175"/>
                  </a:lnTo>
                  <a:lnTo>
                    <a:pt x="14117" y="237145"/>
                  </a:lnTo>
                  <a:lnTo>
                    <a:pt x="30991" y="192875"/>
                  </a:lnTo>
                  <a:lnTo>
                    <a:pt x="53720" y="151882"/>
                  </a:lnTo>
                  <a:lnTo>
                    <a:pt x="81789" y="114682"/>
                  </a:lnTo>
                  <a:lnTo>
                    <a:pt x="114682" y="81789"/>
                  </a:lnTo>
                  <a:lnTo>
                    <a:pt x="151882" y="53720"/>
                  </a:lnTo>
                  <a:lnTo>
                    <a:pt x="192875" y="30991"/>
                  </a:lnTo>
                  <a:lnTo>
                    <a:pt x="237145" y="14117"/>
                  </a:lnTo>
                  <a:lnTo>
                    <a:pt x="284175" y="3615"/>
                  </a:lnTo>
                  <a:lnTo>
                    <a:pt x="333449" y="0"/>
                  </a:lnTo>
                  <a:lnTo>
                    <a:pt x="385928" y="4153"/>
                  </a:lnTo>
                  <a:lnTo>
                    <a:pt x="436641" y="16368"/>
                  </a:lnTo>
                  <a:lnTo>
                    <a:pt x="484693" y="36272"/>
                  </a:lnTo>
                  <a:lnTo>
                    <a:pt x="529189" y="63495"/>
                  </a:lnTo>
                  <a:lnTo>
                    <a:pt x="569234" y="97665"/>
                  </a:lnTo>
                  <a:lnTo>
                    <a:pt x="603404" y="137710"/>
                  </a:lnTo>
                  <a:lnTo>
                    <a:pt x="630627" y="182206"/>
                  </a:lnTo>
                  <a:lnTo>
                    <a:pt x="650531" y="230259"/>
                  </a:lnTo>
                  <a:lnTo>
                    <a:pt x="662746" y="280972"/>
                  </a:lnTo>
                  <a:lnTo>
                    <a:pt x="666899" y="333449"/>
                  </a:lnTo>
                  <a:lnTo>
                    <a:pt x="663284" y="382724"/>
                  </a:lnTo>
                  <a:lnTo>
                    <a:pt x="652782" y="429754"/>
                  </a:lnTo>
                  <a:lnTo>
                    <a:pt x="635908" y="474024"/>
                  </a:lnTo>
                  <a:lnTo>
                    <a:pt x="613179" y="515017"/>
                  </a:lnTo>
                  <a:lnTo>
                    <a:pt x="585110" y="552217"/>
                  </a:lnTo>
                  <a:lnTo>
                    <a:pt x="552217" y="585110"/>
                  </a:lnTo>
                  <a:lnTo>
                    <a:pt x="515017" y="613179"/>
                  </a:lnTo>
                  <a:lnTo>
                    <a:pt x="474024" y="635908"/>
                  </a:lnTo>
                  <a:lnTo>
                    <a:pt x="429754" y="652782"/>
                  </a:lnTo>
                  <a:lnTo>
                    <a:pt x="382724" y="663284"/>
                  </a:lnTo>
                  <a:lnTo>
                    <a:pt x="333449" y="666899"/>
                  </a:lnTo>
                  <a:close/>
                </a:path>
              </a:pathLst>
            </a:custGeom>
            <a:solidFill>
              <a:srgbClr val="C90F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098214" y="4642322"/>
            <a:ext cx="2819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90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73800" y="2090892"/>
            <a:ext cx="1801495" cy="199072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2400" spc="740" dirty="0">
                <a:solidFill>
                  <a:srgbClr val="C90F14"/>
                </a:solidFill>
                <a:latin typeface="Arial"/>
                <a:cs typeface="Arial"/>
              </a:rPr>
              <a:t>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200" b="1" spc="10" dirty="0">
                <a:latin typeface="Arial"/>
                <a:cs typeface="Arial"/>
              </a:rPr>
              <a:t>Global</a:t>
            </a:r>
            <a:r>
              <a:rPr sz="1200" b="1" spc="120" dirty="0">
                <a:latin typeface="Arial"/>
                <a:cs typeface="Arial"/>
              </a:rPr>
              <a:t> </a:t>
            </a:r>
            <a:r>
              <a:rPr sz="1200" b="1" spc="45" dirty="0">
                <a:latin typeface="Arial"/>
                <a:cs typeface="Arial"/>
              </a:rPr>
              <a:t>Sustainability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640"/>
              </a:spcBef>
            </a:pPr>
            <a:r>
              <a:rPr sz="1200" spc="70" dirty="0">
                <a:latin typeface="Arial"/>
                <a:cs typeface="Arial"/>
              </a:rPr>
              <a:t>Aligning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regional activities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85" dirty="0">
                <a:latin typeface="Arial"/>
                <a:cs typeface="Arial"/>
              </a:rPr>
              <a:t>with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global </a:t>
            </a:r>
            <a:r>
              <a:rPr sz="1200" spc="70" dirty="0">
                <a:latin typeface="Arial"/>
                <a:cs typeface="Arial"/>
              </a:rPr>
              <a:t>sustainable </a:t>
            </a:r>
            <a:r>
              <a:rPr sz="1200" spc="105" dirty="0">
                <a:latin typeface="Arial"/>
                <a:cs typeface="Arial"/>
              </a:rPr>
              <a:t>development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goals </a:t>
            </a:r>
            <a:r>
              <a:rPr sz="1200" spc="95" dirty="0">
                <a:latin typeface="Arial"/>
                <a:cs typeface="Arial"/>
              </a:rPr>
              <a:t>through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transformative </a:t>
            </a:r>
            <a:r>
              <a:rPr sz="1200" spc="60" dirty="0">
                <a:latin typeface="Arial"/>
                <a:cs typeface="Arial"/>
              </a:rPr>
              <a:t>priorities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30" dirty="0">
                <a:latin typeface="Arial"/>
                <a:cs typeface="Arial"/>
              </a:rPr>
              <a:t>and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shared </a:t>
            </a:r>
            <a:r>
              <a:rPr sz="1200" spc="55" dirty="0">
                <a:latin typeface="Arial"/>
                <a:cs typeface="Arial"/>
              </a:rPr>
              <a:t>actions.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805862" y="1924712"/>
            <a:ext cx="2200910" cy="3195955"/>
            <a:chOff x="8805862" y="1924712"/>
            <a:chExt cx="2200910" cy="3195955"/>
          </a:xfrm>
        </p:grpSpPr>
        <p:sp>
          <p:nvSpPr>
            <p:cNvPr id="24" name="object 24"/>
            <p:cNvSpPr/>
            <p:nvPr/>
          </p:nvSpPr>
          <p:spPr>
            <a:xfrm>
              <a:off x="8810625" y="1929475"/>
              <a:ext cx="2191385" cy="2667000"/>
            </a:xfrm>
            <a:custGeom>
              <a:avLst/>
              <a:gdLst/>
              <a:ahLst/>
              <a:cxnLst/>
              <a:rect l="l" t="t" r="r" b="b"/>
              <a:pathLst>
                <a:path w="2191384" h="2667000">
                  <a:moveTo>
                    <a:pt x="2048031" y="2666999"/>
                  </a:moveTo>
                  <a:lnTo>
                    <a:pt x="142868" y="2666999"/>
                  </a:lnTo>
                  <a:lnTo>
                    <a:pt x="97710" y="2659716"/>
                  </a:lnTo>
                  <a:lnTo>
                    <a:pt x="58492" y="2639434"/>
                  </a:lnTo>
                  <a:lnTo>
                    <a:pt x="27565" y="2608507"/>
                  </a:lnTo>
                  <a:lnTo>
                    <a:pt x="7283" y="2569288"/>
                  </a:lnTo>
                  <a:lnTo>
                    <a:pt x="0" y="2524131"/>
                  </a:lnTo>
                  <a:lnTo>
                    <a:pt x="0" y="142868"/>
                  </a:lnTo>
                  <a:lnTo>
                    <a:pt x="7283" y="97711"/>
                  </a:lnTo>
                  <a:lnTo>
                    <a:pt x="27565" y="58492"/>
                  </a:lnTo>
                  <a:lnTo>
                    <a:pt x="58492" y="27565"/>
                  </a:lnTo>
                  <a:lnTo>
                    <a:pt x="97710" y="7283"/>
                  </a:lnTo>
                  <a:lnTo>
                    <a:pt x="142868" y="0"/>
                  </a:lnTo>
                  <a:lnTo>
                    <a:pt x="2048031" y="0"/>
                  </a:lnTo>
                  <a:lnTo>
                    <a:pt x="2102704" y="10875"/>
                  </a:lnTo>
                  <a:lnTo>
                    <a:pt x="2149054" y="41845"/>
                  </a:lnTo>
                  <a:lnTo>
                    <a:pt x="2180024" y="88195"/>
                  </a:lnTo>
                  <a:lnTo>
                    <a:pt x="2190899" y="142868"/>
                  </a:lnTo>
                  <a:lnTo>
                    <a:pt x="2190899" y="2524131"/>
                  </a:lnTo>
                  <a:lnTo>
                    <a:pt x="2183616" y="2569288"/>
                  </a:lnTo>
                  <a:lnTo>
                    <a:pt x="2163334" y="2608507"/>
                  </a:lnTo>
                  <a:lnTo>
                    <a:pt x="2132407" y="2639434"/>
                  </a:lnTo>
                  <a:lnTo>
                    <a:pt x="2093189" y="2659716"/>
                  </a:lnTo>
                  <a:lnTo>
                    <a:pt x="2048031" y="266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810625" y="1929475"/>
              <a:ext cx="2191385" cy="2667000"/>
            </a:xfrm>
            <a:custGeom>
              <a:avLst/>
              <a:gdLst/>
              <a:ahLst/>
              <a:cxnLst/>
              <a:rect l="l" t="t" r="r" b="b"/>
              <a:pathLst>
                <a:path w="2191384" h="2667000">
                  <a:moveTo>
                    <a:pt x="0" y="142868"/>
                  </a:moveTo>
                  <a:lnTo>
                    <a:pt x="7283" y="97711"/>
                  </a:lnTo>
                  <a:lnTo>
                    <a:pt x="27565" y="58492"/>
                  </a:lnTo>
                  <a:lnTo>
                    <a:pt x="58492" y="27565"/>
                  </a:lnTo>
                  <a:lnTo>
                    <a:pt x="97710" y="7283"/>
                  </a:lnTo>
                  <a:lnTo>
                    <a:pt x="142868" y="0"/>
                  </a:lnTo>
                  <a:lnTo>
                    <a:pt x="2048031" y="0"/>
                  </a:lnTo>
                  <a:lnTo>
                    <a:pt x="2102704" y="10875"/>
                  </a:lnTo>
                  <a:lnTo>
                    <a:pt x="2149054" y="41845"/>
                  </a:lnTo>
                  <a:lnTo>
                    <a:pt x="2180024" y="88195"/>
                  </a:lnTo>
                  <a:lnTo>
                    <a:pt x="2190899" y="142868"/>
                  </a:lnTo>
                  <a:lnTo>
                    <a:pt x="2190899" y="2524131"/>
                  </a:lnTo>
                  <a:lnTo>
                    <a:pt x="2183616" y="2569288"/>
                  </a:lnTo>
                  <a:lnTo>
                    <a:pt x="2163334" y="2608507"/>
                  </a:lnTo>
                  <a:lnTo>
                    <a:pt x="2132407" y="2639434"/>
                  </a:lnTo>
                  <a:lnTo>
                    <a:pt x="2093189" y="2659716"/>
                  </a:lnTo>
                  <a:lnTo>
                    <a:pt x="2048031" y="2666999"/>
                  </a:lnTo>
                  <a:lnTo>
                    <a:pt x="142868" y="2666999"/>
                  </a:lnTo>
                  <a:lnTo>
                    <a:pt x="97710" y="2659716"/>
                  </a:lnTo>
                  <a:lnTo>
                    <a:pt x="58492" y="2639434"/>
                  </a:lnTo>
                  <a:lnTo>
                    <a:pt x="27565" y="2608507"/>
                  </a:lnTo>
                  <a:lnTo>
                    <a:pt x="7283" y="2569288"/>
                  </a:lnTo>
                  <a:lnTo>
                    <a:pt x="0" y="2524131"/>
                  </a:lnTo>
                  <a:lnTo>
                    <a:pt x="0" y="142868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572625" y="4453600"/>
              <a:ext cx="667385" cy="667385"/>
            </a:xfrm>
            <a:custGeom>
              <a:avLst/>
              <a:gdLst/>
              <a:ahLst/>
              <a:cxnLst/>
              <a:rect l="l" t="t" r="r" b="b"/>
              <a:pathLst>
                <a:path w="667384" h="667385">
                  <a:moveTo>
                    <a:pt x="333449" y="666899"/>
                  </a:moveTo>
                  <a:lnTo>
                    <a:pt x="284175" y="663284"/>
                  </a:lnTo>
                  <a:lnTo>
                    <a:pt x="237145" y="652782"/>
                  </a:lnTo>
                  <a:lnTo>
                    <a:pt x="192875" y="635908"/>
                  </a:lnTo>
                  <a:lnTo>
                    <a:pt x="151882" y="613179"/>
                  </a:lnTo>
                  <a:lnTo>
                    <a:pt x="114682" y="585110"/>
                  </a:lnTo>
                  <a:lnTo>
                    <a:pt x="81789" y="552217"/>
                  </a:lnTo>
                  <a:lnTo>
                    <a:pt x="53720" y="515017"/>
                  </a:lnTo>
                  <a:lnTo>
                    <a:pt x="30991" y="474024"/>
                  </a:lnTo>
                  <a:lnTo>
                    <a:pt x="14117" y="429754"/>
                  </a:lnTo>
                  <a:lnTo>
                    <a:pt x="3615" y="382724"/>
                  </a:lnTo>
                  <a:lnTo>
                    <a:pt x="0" y="333449"/>
                  </a:lnTo>
                  <a:lnTo>
                    <a:pt x="3615" y="284175"/>
                  </a:lnTo>
                  <a:lnTo>
                    <a:pt x="14117" y="237145"/>
                  </a:lnTo>
                  <a:lnTo>
                    <a:pt x="30991" y="192875"/>
                  </a:lnTo>
                  <a:lnTo>
                    <a:pt x="53720" y="151882"/>
                  </a:lnTo>
                  <a:lnTo>
                    <a:pt x="81789" y="114682"/>
                  </a:lnTo>
                  <a:lnTo>
                    <a:pt x="114682" y="81789"/>
                  </a:lnTo>
                  <a:lnTo>
                    <a:pt x="151882" y="53720"/>
                  </a:lnTo>
                  <a:lnTo>
                    <a:pt x="192875" y="30991"/>
                  </a:lnTo>
                  <a:lnTo>
                    <a:pt x="237145" y="14117"/>
                  </a:lnTo>
                  <a:lnTo>
                    <a:pt x="284175" y="3615"/>
                  </a:lnTo>
                  <a:lnTo>
                    <a:pt x="333449" y="0"/>
                  </a:lnTo>
                  <a:lnTo>
                    <a:pt x="385928" y="4153"/>
                  </a:lnTo>
                  <a:lnTo>
                    <a:pt x="436641" y="16368"/>
                  </a:lnTo>
                  <a:lnTo>
                    <a:pt x="484693" y="36272"/>
                  </a:lnTo>
                  <a:lnTo>
                    <a:pt x="529189" y="63495"/>
                  </a:lnTo>
                  <a:lnTo>
                    <a:pt x="569234" y="97665"/>
                  </a:lnTo>
                  <a:lnTo>
                    <a:pt x="603404" y="137710"/>
                  </a:lnTo>
                  <a:lnTo>
                    <a:pt x="630627" y="182206"/>
                  </a:lnTo>
                  <a:lnTo>
                    <a:pt x="650531" y="230259"/>
                  </a:lnTo>
                  <a:lnTo>
                    <a:pt x="662746" y="280972"/>
                  </a:lnTo>
                  <a:lnTo>
                    <a:pt x="666899" y="333449"/>
                  </a:lnTo>
                  <a:lnTo>
                    <a:pt x="663284" y="382724"/>
                  </a:lnTo>
                  <a:lnTo>
                    <a:pt x="652782" y="429754"/>
                  </a:lnTo>
                  <a:lnTo>
                    <a:pt x="635908" y="474024"/>
                  </a:lnTo>
                  <a:lnTo>
                    <a:pt x="613179" y="515017"/>
                  </a:lnTo>
                  <a:lnTo>
                    <a:pt x="585110" y="552217"/>
                  </a:lnTo>
                  <a:lnTo>
                    <a:pt x="552217" y="585110"/>
                  </a:lnTo>
                  <a:lnTo>
                    <a:pt x="515017" y="613179"/>
                  </a:lnTo>
                  <a:lnTo>
                    <a:pt x="474024" y="635908"/>
                  </a:lnTo>
                  <a:lnTo>
                    <a:pt x="429754" y="652782"/>
                  </a:lnTo>
                  <a:lnTo>
                    <a:pt x="382724" y="663284"/>
                  </a:lnTo>
                  <a:lnTo>
                    <a:pt x="333449" y="666899"/>
                  </a:lnTo>
                  <a:close/>
                </a:path>
              </a:pathLst>
            </a:custGeom>
            <a:solidFill>
              <a:srgbClr val="FA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9754344" y="4642322"/>
            <a:ext cx="3035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175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40800" y="2090892"/>
            <a:ext cx="1894205" cy="162877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2400" spc="740" dirty="0">
                <a:solidFill>
                  <a:srgbClr val="FA1F1B"/>
                </a:solidFill>
                <a:latin typeface="Arial"/>
                <a:cs typeface="Arial"/>
              </a:rPr>
              <a:t>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200" b="1" spc="50" dirty="0">
                <a:latin typeface="Arial"/>
                <a:cs typeface="Arial"/>
              </a:rPr>
              <a:t>Digital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50" dirty="0">
                <a:latin typeface="Arial"/>
                <a:cs typeface="Arial"/>
              </a:rPr>
              <a:t>Transformation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640"/>
              </a:spcBef>
            </a:pPr>
            <a:r>
              <a:rPr sz="1200" spc="55" dirty="0">
                <a:latin typeface="Arial"/>
                <a:cs typeface="Arial"/>
              </a:rPr>
              <a:t>Shifting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95" dirty="0">
                <a:latin typeface="Arial"/>
                <a:cs typeface="Arial"/>
              </a:rPr>
              <a:t>towards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shared </a:t>
            </a:r>
            <a:r>
              <a:rPr sz="1200" spc="10" dirty="0">
                <a:latin typeface="Arial"/>
                <a:cs typeface="Arial"/>
              </a:rPr>
              <a:t>services,</a:t>
            </a:r>
            <a:r>
              <a:rPr sz="1200" spc="270" dirty="0">
                <a:latin typeface="Arial"/>
                <a:cs typeface="Arial"/>
              </a:rPr>
              <a:t> </a:t>
            </a:r>
            <a:r>
              <a:rPr sz="1200" spc="95" dirty="0">
                <a:latin typeface="Arial"/>
                <a:cs typeface="Arial"/>
              </a:rPr>
              <a:t>remote/hybrid </a:t>
            </a:r>
            <a:r>
              <a:rPr sz="1200" spc="80" dirty="0">
                <a:latin typeface="Arial"/>
                <a:cs typeface="Arial"/>
              </a:rPr>
              <a:t>working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models,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30" dirty="0">
                <a:latin typeface="Arial"/>
                <a:cs typeface="Arial"/>
              </a:rPr>
              <a:t>and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65" dirty="0">
                <a:latin typeface="Arial"/>
                <a:cs typeface="Arial"/>
              </a:rPr>
              <a:t>the </a:t>
            </a:r>
            <a:r>
              <a:rPr sz="1200" spc="90" dirty="0">
                <a:latin typeface="Arial"/>
                <a:cs typeface="Arial"/>
              </a:rPr>
              <a:t>integration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of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45" dirty="0">
                <a:latin typeface="Arial"/>
                <a:cs typeface="Arial"/>
              </a:rPr>
              <a:t>Artificial Intelligence.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22670" y="5768041"/>
            <a:ext cx="98520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These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110" dirty="0">
                <a:latin typeface="Arial"/>
                <a:cs typeface="Arial"/>
              </a:rPr>
              <a:t>outcomes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represent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145" dirty="0">
                <a:latin typeface="Arial"/>
                <a:cs typeface="Arial"/>
              </a:rPr>
              <a:t>a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85" dirty="0">
                <a:latin typeface="Arial"/>
                <a:cs typeface="Arial"/>
              </a:rPr>
              <a:t>strategic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evolution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105" dirty="0">
                <a:latin typeface="Arial"/>
                <a:cs typeface="Arial"/>
              </a:rPr>
              <a:t>from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resource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preservation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100" dirty="0">
                <a:latin typeface="Arial"/>
                <a:cs typeface="Arial"/>
              </a:rPr>
              <a:t>to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95" dirty="0">
                <a:latin typeface="Arial"/>
                <a:cs typeface="Arial"/>
              </a:rPr>
              <a:t>dynamic,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100" dirty="0">
                <a:latin typeface="Arial"/>
                <a:cs typeface="Arial"/>
              </a:rPr>
              <a:t>technology-</a:t>
            </a:r>
            <a:r>
              <a:rPr sz="1200" spc="95" dirty="0">
                <a:latin typeface="Arial"/>
                <a:cs typeface="Arial"/>
              </a:rPr>
              <a:t>driven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regional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cooperation.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434349" y="1945735"/>
            <a:ext cx="52133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400" dirty="0">
                <a:solidFill>
                  <a:srgbClr val="FFFFFF"/>
                </a:solidFill>
              </a:rPr>
              <a:t>Th</a:t>
            </a:r>
            <a:r>
              <a:rPr sz="7200" spc="400" dirty="0">
                <a:solidFill>
                  <a:srgbClr val="FA1F1B"/>
                </a:solidFill>
              </a:rPr>
              <a:t>ank</a:t>
            </a:r>
            <a:r>
              <a:rPr sz="7200" spc="-475" dirty="0">
                <a:solidFill>
                  <a:srgbClr val="FA1F1B"/>
                </a:solidFill>
              </a:rPr>
              <a:t> </a:t>
            </a:r>
            <a:r>
              <a:rPr sz="7200" spc="275" dirty="0">
                <a:solidFill>
                  <a:srgbClr val="FFFFFF"/>
                </a:solidFill>
              </a:rPr>
              <a:t>you.</a:t>
            </a:r>
            <a:endParaRPr sz="7200"/>
          </a:p>
        </p:txBody>
      </p:sp>
      <p:sp>
        <p:nvSpPr>
          <p:cNvPr id="6" name="object 6"/>
          <p:cNvSpPr txBox="1"/>
          <p:nvPr/>
        </p:nvSpPr>
        <p:spPr>
          <a:xfrm>
            <a:off x="434299" y="3075956"/>
            <a:ext cx="2951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90" dirty="0">
                <a:solidFill>
                  <a:srgbClr val="FFFFFF"/>
                </a:solidFill>
                <a:latin typeface="Arial"/>
                <a:cs typeface="Arial"/>
              </a:rPr>
              <a:t>Questions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Discussion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61274" y="445975"/>
            <a:ext cx="10974705" cy="4265295"/>
            <a:chOff x="361274" y="445975"/>
            <a:chExt cx="10974705" cy="4265295"/>
          </a:xfrm>
        </p:grpSpPr>
        <p:sp>
          <p:nvSpPr>
            <p:cNvPr id="8" name="object 8"/>
            <p:cNvSpPr/>
            <p:nvPr/>
          </p:nvSpPr>
          <p:spPr>
            <a:xfrm>
              <a:off x="10103120" y="4351395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881" y="359763"/>
                  </a:moveTo>
                  <a:lnTo>
                    <a:pt x="132062" y="353338"/>
                  </a:lnTo>
                  <a:lnTo>
                    <a:pt x="89092" y="335204"/>
                  </a:lnTo>
                  <a:lnTo>
                    <a:pt x="52686" y="307077"/>
                  </a:lnTo>
                  <a:lnTo>
                    <a:pt x="24559" y="270671"/>
                  </a:lnTo>
                  <a:lnTo>
                    <a:pt x="6425" y="227701"/>
                  </a:lnTo>
                  <a:lnTo>
                    <a:pt x="0" y="179881"/>
                  </a:lnTo>
                  <a:lnTo>
                    <a:pt x="6425" y="132062"/>
                  </a:lnTo>
                  <a:lnTo>
                    <a:pt x="24559" y="89092"/>
                  </a:lnTo>
                  <a:lnTo>
                    <a:pt x="52686" y="52686"/>
                  </a:lnTo>
                  <a:lnTo>
                    <a:pt x="89092" y="24559"/>
                  </a:lnTo>
                  <a:lnTo>
                    <a:pt x="132062" y="6425"/>
                  </a:lnTo>
                  <a:lnTo>
                    <a:pt x="179881" y="0"/>
                  </a:lnTo>
                  <a:lnTo>
                    <a:pt x="215139" y="3488"/>
                  </a:lnTo>
                  <a:lnTo>
                    <a:pt x="279680" y="30222"/>
                  </a:lnTo>
                  <a:lnTo>
                    <a:pt x="329541" y="80083"/>
                  </a:lnTo>
                  <a:lnTo>
                    <a:pt x="356275" y="144624"/>
                  </a:lnTo>
                  <a:lnTo>
                    <a:pt x="359763" y="179881"/>
                  </a:lnTo>
                  <a:lnTo>
                    <a:pt x="353338" y="227701"/>
                  </a:lnTo>
                  <a:lnTo>
                    <a:pt x="335204" y="270671"/>
                  </a:lnTo>
                  <a:lnTo>
                    <a:pt x="307077" y="307077"/>
                  </a:lnTo>
                  <a:lnTo>
                    <a:pt x="270671" y="335204"/>
                  </a:lnTo>
                  <a:lnTo>
                    <a:pt x="227701" y="353338"/>
                  </a:lnTo>
                  <a:lnTo>
                    <a:pt x="179881" y="359763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539507" y="4351395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881" y="359763"/>
                  </a:moveTo>
                  <a:lnTo>
                    <a:pt x="132062" y="353338"/>
                  </a:lnTo>
                  <a:lnTo>
                    <a:pt x="89092" y="335204"/>
                  </a:lnTo>
                  <a:lnTo>
                    <a:pt x="52686" y="307077"/>
                  </a:lnTo>
                  <a:lnTo>
                    <a:pt x="24559" y="270671"/>
                  </a:lnTo>
                  <a:lnTo>
                    <a:pt x="6425" y="227701"/>
                  </a:lnTo>
                  <a:lnTo>
                    <a:pt x="0" y="179881"/>
                  </a:lnTo>
                  <a:lnTo>
                    <a:pt x="6425" y="132062"/>
                  </a:lnTo>
                  <a:lnTo>
                    <a:pt x="24559" y="89092"/>
                  </a:lnTo>
                  <a:lnTo>
                    <a:pt x="52686" y="52686"/>
                  </a:lnTo>
                  <a:lnTo>
                    <a:pt x="89092" y="24559"/>
                  </a:lnTo>
                  <a:lnTo>
                    <a:pt x="132062" y="6425"/>
                  </a:lnTo>
                  <a:lnTo>
                    <a:pt x="179881" y="0"/>
                  </a:lnTo>
                  <a:lnTo>
                    <a:pt x="215139" y="3488"/>
                  </a:lnTo>
                  <a:lnTo>
                    <a:pt x="279680" y="30222"/>
                  </a:lnTo>
                  <a:lnTo>
                    <a:pt x="329541" y="80083"/>
                  </a:lnTo>
                  <a:lnTo>
                    <a:pt x="356275" y="144624"/>
                  </a:lnTo>
                  <a:lnTo>
                    <a:pt x="359763" y="179881"/>
                  </a:lnTo>
                  <a:lnTo>
                    <a:pt x="353338" y="227701"/>
                  </a:lnTo>
                  <a:lnTo>
                    <a:pt x="335204" y="270671"/>
                  </a:lnTo>
                  <a:lnTo>
                    <a:pt x="307077" y="307077"/>
                  </a:lnTo>
                  <a:lnTo>
                    <a:pt x="270671" y="335204"/>
                  </a:lnTo>
                  <a:lnTo>
                    <a:pt x="227701" y="353338"/>
                  </a:lnTo>
                  <a:lnTo>
                    <a:pt x="179881" y="359763"/>
                  </a:lnTo>
                  <a:close/>
                </a:path>
              </a:pathLst>
            </a:custGeom>
            <a:solidFill>
              <a:srgbClr val="C90F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75892" y="4351395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881" y="359763"/>
                  </a:moveTo>
                  <a:lnTo>
                    <a:pt x="132062" y="353338"/>
                  </a:lnTo>
                  <a:lnTo>
                    <a:pt x="89092" y="335204"/>
                  </a:lnTo>
                  <a:lnTo>
                    <a:pt x="52686" y="307077"/>
                  </a:lnTo>
                  <a:lnTo>
                    <a:pt x="24559" y="270671"/>
                  </a:lnTo>
                  <a:lnTo>
                    <a:pt x="6425" y="227701"/>
                  </a:lnTo>
                  <a:lnTo>
                    <a:pt x="0" y="179881"/>
                  </a:lnTo>
                  <a:lnTo>
                    <a:pt x="6425" y="132062"/>
                  </a:lnTo>
                  <a:lnTo>
                    <a:pt x="24559" y="89092"/>
                  </a:lnTo>
                  <a:lnTo>
                    <a:pt x="52686" y="52686"/>
                  </a:lnTo>
                  <a:lnTo>
                    <a:pt x="89092" y="24559"/>
                  </a:lnTo>
                  <a:lnTo>
                    <a:pt x="132062" y="6425"/>
                  </a:lnTo>
                  <a:lnTo>
                    <a:pt x="179881" y="0"/>
                  </a:lnTo>
                  <a:lnTo>
                    <a:pt x="215139" y="3488"/>
                  </a:lnTo>
                  <a:lnTo>
                    <a:pt x="279680" y="30222"/>
                  </a:lnTo>
                  <a:lnTo>
                    <a:pt x="329541" y="80083"/>
                  </a:lnTo>
                  <a:lnTo>
                    <a:pt x="356275" y="144624"/>
                  </a:lnTo>
                  <a:lnTo>
                    <a:pt x="359763" y="179881"/>
                  </a:lnTo>
                  <a:lnTo>
                    <a:pt x="353338" y="227701"/>
                  </a:lnTo>
                  <a:lnTo>
                    <a:pt x="335204" y="270671"/>
                  </a:lnTo>
                  <a:lnTo>
                    <a:pt x="307077" y="307077"/>
                  </a:lnTo>
                  <a:lnTo>
                    <a:pt x="270671" y="335204"/>
                  </a:lnTo>
                  <a:lnTo>
                    <a:pt x="227701" y="353338"/>
                  </a:lnTo>
                  <a:lnTo>
                    <a:pt x="179881" y="359763"/>
                  </a:lnTo>
                  <a:close/>
                </a:path>
              </a:pathLst>
            </a:custGeom>
            <a:solidFill>
              <a:srgbClr val="FA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1274" y="445975"/>
              <a:ext cx="2584725" cy="165717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232799" y="4970837"/>
            <a:ext cx="30816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97205" algn="r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FFFF"/>
                </a:solidFill>
                <a:latin typeface="Arial"/>
                <a:cs typeface="Arial"/>
              </a:rPr>
              <a:t>“Success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 is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Arial"/>
                <a:cs typeface="Arial"/>
              </a:rPr>
              <a:t>achieved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90" dirty="0">
                <a:solidFill>
                  <a:srgbClr val="FFFFFF"/>
                </a:solidFill>
                <a:latin typeface="Arial"/>
                <a:cs typeface="Arial"/>
              </a:rPr>
              <a:t>through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Arial"/>
                <a:cs typeface="Arial"/>
              </a:rPr>
              <a:t>action, </a:t>
            </a:r>
            <a:r>
              <a:rPr sz="1100" spc="60" dirty="0">
                <a:solidFill>
                  <a:srgbClr val="FFFFFF"/>
                </a:solidFill>
                <a:latin typeface="Arial"/>
                <a:cs typeface="Arial"/>
              </a:rPr>
              <a:t>perseverance,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14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Arial"/>
                <a:cs typeface="Arial"/>
              </a:rPr>
              <a:t>positive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Arial"/>
                <a:cs typeface="Arial"/>
              </a:rPr>
              <a:t>mindset,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Arial"/>
                <a:cs typeface="Arial"/>
              </a:rPr>
              <a:t>often requiring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Arial"/>
                <a:cs typeface="Arial"/>
              </a:rPr>
              <a:t>hard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work,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Arial"/>
                <a:cs typeface="Arial"/>
              </a:rPr>
              <a:t>collaboration,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14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100" spc="65" dirty="0">
                <a:solidFill>
                  <a:srgbClr val="FFFFFF"/>
                </a:solidFill>
                <a:latin typeface="Arial"/>
                <a:cs typeface="Arial"/>
              </a:rPr>
              <a:t>ability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Arial"/>
                <a:cs typeface="Arial"/>
              </a:rPr>
              <a:t>overcome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Arial"/>
                <a:cs typeface="Arial"/>
              </a:rPr>
              <a:t>challenges.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1637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00"/>
              </a:spcBef>
            </a:pPr>
            <a:r>
              <a:rPr spc="105" dirty="0">
                <a:solidFill>
                  <a:srgbClr val="000000"/>
                </a:solidFill>
              </a:rPr>
              <a:t>Our</a:t>
            </a:r>
            <a:r>
              <a:rPr spc="-195" dirty="0">
                <a:solidFill>
                  <a:srgbClr val="000000"/>
                </a:solidFill>
              </a:rPr>
              <a:t> </a:t>
            </a:r>
            <a:r>
              <a:rPr spc="50" dirty="0">
                <a:solidFill>
                  <a:srgbClr val="C90F14"/>
                </a:solidFill>
              </a:rPr>
              <a:t>Discussion</a:t>
            </a:r>
          </a:p>
        </p:txBody>
      </p:sp>
      <p:sp>
        <p:nvSpPr>
          <p:cNvPr id="4" name="object 4"/>
          <p:cNvSpPr/>
          <p:nvPr/>
        </p:nvSpPr>
        <p:spPr>
          <a:xfrm>
            <a:off x="762000" y="2286000"/>
            <a:ext cx="3334385" cy="3810000"/>
          </a:xfrm>
          <a:custGeom>
            <a:avLst/>
            <a:gdLst/>
            <a:ahLst/>
            <a:cxnLst/>
            <a:rect l="l" t="t" r="r" b="b"/>
            <a:pathLst>
              <a:path w="3334385" h="3810000">
                <a:moveTo>
                  <a:pt x="3143400" y="3809999"/>
                </a:moveTo>
                <a:lnTo>
                  <a:pt x="190498" y="3809999"/>
                </a:lnTo>
                <a:lnTo>
                  <a:pt x="146819" y="3804968"/>
                </a:lnTo>
                <a:lnTo>
                  <a:pt x="106722" y="3790637"/>
                </a:lnTo>
                <a:lnTo>
                  <a:pt x="71351" y="3768149"/>
                </a:lnTo>
                <a:lnTo>
                  <a:pt x="41850" y="3738648"/>
                </a:lnTo>
                <a:lnTo>
                  <a:pt x="19362" y="3703277"/>
                </a:lnTo>
                <a:lnTo>
                  <a:pt x="5031" y="3663180"/>
                </a:lnTo>
                <a:lnTo>
                  <a:pt x="0" y="3619500"/>
                </a:lnTo>
                <a:lnTo>
                  <a:pt x="0" y="190498"/>
                </a:lnTo>
                <a:lnTo>
                  <a:pt x="5031" y="146819"/>
                </a:lnTo>
                <a:lnTo>
                  <a:pt x="19362" y="106722"/>
                </a:lnTo>
                <a:lnTo>
                  <a:pt x="41850" y="71351"/>
                </a:lnTo>
                <a:lnTo>
                  <a:pt x="71351" y="41850"/>
                </a:lnTo>
                <a:lnTo>
                  <a:pt x="106722" y="19362"/>
                </a:lnTo>
                <a:lnTo>
                  <a:pt x="146819" y="5031"/>
                </a:lnTo>
                <a:lnTo>
                  <a:pt x="190498" y="0"/>
                </a:lnTo>
                <a:lnTo>
                  <a:pt x="3143400" y="0"/>
                </a:lnTo>
                <a:lnTo>
                  <a:pt x="3216301" y="14500"/>
                </a:lnTo>
                <a:lnTo>
                  <a:pt x="3278104" y="55795"/>
                </a:lnTo>
                <a:lnTo>
                  <a:pt x="3319399" y="117598"/>
                </a:lnTo>
                <a:lnTo>
                  <a:pt x="3333899" y="190498"/>
                </a:lnTo>
                <a:lnTo>
                  <a:pt x="3333899" y="3619500"/>
                </a:lnTo>
                <a:lnTo>
                  <a:pt x="3328868" y="3663180"/>
                </a:lnTo>
                <a:lnTo>
                  <a:pt x="3314537" y="3703277"/>
                </a:lnTo>
                <a:lnTo>
                  <a:pt x="3292049" y="3738648"/>
                </a:lnTo>
                <a:lnTo>
                  <a:pt x="3262548" y="3768149"/>
                </a:lnTo>
                <a:lnTo>
                  <a:pt x="3227177" y="3790637"/>
                </a:lnTo>
                <a:lnTo>
                  <a:pt x="3187080" y="3804968"/>
                </a:lnTo>
                <a:lnTo>
                  <a:pt x="3143400" y="3809999"/>
                </a:lnTo>
                <a:close/>
              </a:path>
            </a:pathLst>
          </a:custGeom>
          <a:solidFill>
            <a:srgbClr val="2C030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39800" y="3399663"/>
            <a:ext cx="2842895" cy="157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55" dirty="0">
                <a:solidFill>
                  <a:srgbClr val="FFFFFF"/>
                </a:solidFill>
                <a:latin typeface="Arial"/>
                <a:cs typeface="Arial"/>
              </a:rPr>
              <a:t>Phase</a:t>
            </a: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65" dirty="0">
                <a:solidFill>
                  <a:srgbClr val="FFFFFF"/>
                </a:solidFill>
                <a:latin typeface="Arial"/>
                <a:cs typeface="Arial"/>
              </a:rPr>
              <a:t>1:</a:t>
            </a: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55" dirty="0">
                <a:solidFill>
                  <a:srgbClr val="FFFFFF"/>
                </a:solidFill>
                <a:latin typeface="Arial"/>
                <a:cs typeface="Arial"/>
              </a:rPr>
              <a:t>Foundation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buChar char="●"/>
              <a:tabLst>
                <a:tab pos="469265" algn="l"/>
              </a:tabLst>
            </a:pPr>
            <a:r>
              <a:rPr sz="1400" spc="85" dirty="0">
                <a:solidFill>
                  <a:srgbClr val="FFFFFF"/>
                </a:solidFill>
                <a:latin typeface="Arial"/>
                <a:cs typeface="Arial"/>
              </a:rPr>
              <a:t>Background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spcBef>
                <a:spcPts val="720"/>
              </a:spcBef>
              <a:buChar char="●"/>
              <a:tabLst>
                <a:tab pos="469265" algn="l"/>
              </a:tabLst>
            </a:pPr>
            <a:r>
              <a:rPr sz="1400" spc="85" dirty="0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Partnership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spcBef>
                <a:spcPts val="720"/>
              </a:spcBef>
              <a:buChar char="●"/>
              <a:tabLst>
                <a:tab pos="469265" algn="l"/>
              </a:tabLst>
            </a:pP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Secondment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Arial"/>
                <a:cs typeface="Arial"/>
              </a:rPr>
              <a:t>Agreements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spcBef>
                <a:spcPts val="720"/>
              </a:spcBef>
              <a:buChar char="●"/>
              <a:tabLst>
                <a:tab pos="469265" algn="l"/>
              </a:tabLst>
            </a:pPr>
            <a:r>
              <a:rPr sz="1400" spc="85" dirty="0">
                <a:solidFill>
                  <a:srgbClr val="FFFFFF"/>
                </a:solidFill>
                <a:latin typeface="Arial"/>
                <a:cs typeface="Arial"/>
              </a:rPr>
              <a:t>Secondee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Arrival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BVI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29125" y="2286000"/>
            <a:ext cx="3334385" cy="3810000"/>
          </a:xfrm>
          <a:custGeom>
            <a:avLst/>
            <a:gdLst/>
            <a:ahLst/>
            <a:cxnLst/>
            <a:rect l="l" t="t" r="r" b="b"/>
            <a:pathLst>
              <a:path w="3334384" h="3810000">
                <a:moveTo>
                  <a:pt x="3143400" y="3809999"/>
                </a:moveTo>
                <a:lnTo>
                  <a:pt x="190499" y="3809999"/>
                </a:lnTo>
                <a:lnTo>
                  <a:pt x="146819" y="3804968"/>
                </a:lnTo>
                <a:lnTo>
                  <a:pt x="106722" y="3790637"/>
                </a:lnTo>
                <a:lnTo>
                  <a:pt x="71351" y="3768149"/>
                </a:lnTo>
                <a:lnTo>
                  <a:pt x="41850" y="3738648"/>
                </a:lnTo>
                <a:lnTo>
                  <a:pt x="19362" y="3703277"/>
                </a:lnTo>
                <a:lnTo>
                  <a:pt x="5031" y="3663180"/>
                </a:lnTo>
                <a:lnTo>
                  <a:pt x="0" y="3619500"/>
                </a:lnTo>
                <a:lnTo>
                  <a:pt x="0" y="190498"/>
                </a:lnTo>
                <a:lnTo>
                  <a:pt x="5031" y="146819"/>
                </a:lnTo>
                <a:lnTo>
                  <a:pt x="19362" y="106722"/>
                </a:lnTo>
                <a:lnTo>
                  <a:pt x="41850" y="71351"/>
                </a:lnTo>
                <a:lnTo>
                  <a:pt x="71351" y="41850"/>
                </a:lnTo>
                <a:lnTo>
                  <a:pt x="106722" y="19362"/>
                </a:lnTo>
                <a:lnTo>
                  <a:pt x="146819" y="5031"/>
                </a:lnTo>
                <a:lnTo>
                  <a:pt x="190499" y="0"/>
                </a:lnTo>
                <a:lnTo>
                  <a:pt x="3143400" y="0"/>
                </a:lnTo>
                <a:lnTo>
                  <a:pt x="3216301" y="14500"/>
                </a:lnTo>
                <a:lnTo>
                  <a:pt x="3278103" y="55795"/>
                </a:lnTo>
                <a:lnTo>
                  <a:pt x="3319399" y="117598"/>
                </a:lnTo>
                <a:lnTo>
                  <a:pt x="3333899" y="190498"/>
                </a:lnTo>
                <a:lnTo>
                  <a:pt x="3333899" y="3619500"/>
                </a:lnTo>
                <a:lnTo>
                  <a:pt x="3328868" y="3663180"/>
                </a:lnTo>
                <a:lnTo>
                  <a:pt x="3314537" y="3703277"/>
                </a:lnTo>
                <a:lnTo>
                  <a:pt x="3292049" y="3738648"/>
                </a:lnTo>
                <a:lnTo>
                  <a:pt x="3262548" y="3768149"/>
                </a:lnTo>
                <a:lnTo>
                  <a:pt x="3227177" y="3790637"/>
                </a:lnTo>
                <a:lnTo>
                  <a:pt x="3187080" y="3804968"/>
                </a:lnTo>
                <a:lnTo>
                  <a:pt x="3143400" y="3809999"/>
                </a:lnTo>
                <a:close/>
              </a:path>
            </a:pathLst>
          </a:custGeom>
          <a:solidFill>
            <a:srgbClr val="8D0A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06925" y="3294888"/>
            <a:ext cx="23050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55" dirty="0">
                <a:solidFill>
                  <a:srgbClr val="FFFFFF"/>
                </a:solidFill>
                <a:latin typeface="Arial"/>
                <a:cs typeface="Arial"/>
              </a:rPr>
              <a:t>Phase</a:t>
            </a: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2:</a:t>
            </a: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85" dirty="0">
                <a:solidFill>
                  <a:srgbClr val="FFFFFF"/>
                </a:solidFill>
                <a:latin typeface="Arial"/>
                <a:cs typeface="Arial"/>
              </a:rPr>
              <a:t>Implementation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8193" y="3713988"/>
            <a:ext cx="2305685" cy="13627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48615" marR="459740" indent="-336550">
              <a:lnSpc>
                <a:spcPts val="1650"/>
              </a:lnSpc>
              <a:spcBef>
                <a:spcPts val="180"/>
              </a:spcBef>
              <a:buChar char="●"/>
              <a:tabLst>
                <a:tab pos="348615" algn="l"/>
              </a:tabLst>
            </a:pPr>
            <a:r>
              <a:rPr sz="1400" spc="75" dirty="0">
                <a:solidFill>
                  <a:srgbClr val="FFFFFF"/>
                </a:solidFill>
                <a:latin typeface="Arial"/>
                <a:cs typeface="Arial"/>
              </a:rPr>
              <a:t>Objectives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spc="95" dirty="0">
                <a:solidFill>
                  <a:srgbClr val="FFFFFF"/>
                </a:solidFill>
                <a:latin typeface="Arial"/>
                <a:cs typeface="Arial"/>
              </a:rPr>
              <a:t>Secondment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670"/>
              </a:spcBef>
              <a:buChar char="●"/>
              <a:tabLst>
                <a:tab pos="347980" algn="l"/>
              </a:tabLst>
            </a:pPr>
            <a:r>
              <a:rPr sz="1400" spc="70" dirty="0">
                <a:solidFill>
                  <a:srgbClr val="FFFFFF"/>
                </a:solidFill>
                <a:latin typeface="Arial"/>
                <a:cs typeface="Arial"/>
              </a:rPr>
              <a:t>Terms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Arial"/>
                <a:cs typeface="Arial"/>
              </a:rPr>
              <a:t>Reference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720"/>
              </a:spcBef>
              <a:buChar char="●"/>
              <a:tabLst>
                <a:tab pos="347980" algn="l"/>
              </a:tabLst>
            </a:pPr>
            <a:r>
              <a:rPr sz="1400" spc="75" dirty="0">
                <a:solidFill>
                  <a:srgbClr val="FFFFFF"/>
                </a:solidFill>
                <a:latin typeface="Arial"/>
                <a:cs typeface="Arial"/>
              </a:rPr>
              <a:t>Workplan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720"/>
              </a:spcBef>
              <a:buChar char="●"/>
              <a:tabLst>
                <a:tab pos="347980" algn="l"/>
              </a:tabLst>
            </a:pPr>
            <a:r>
              <a:rPr sz="1400" spc="65" dirty="0">
                <a:solidFill>
                  <a:srgbClr val="FFFFFF"/>
                </a:solidFill>
                <a:latin typeface="Arial"/>
                <a:cs typeface="Arial"/>
              </a:rPr>
              <a:t>Expected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Deliverables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96250" y="2286000"/>
            <a:ext cx="3334385" cy="3810000"/>
          </a:xfrm>
          <a:custGeom>
            <a:avLst/>
            <a:gdLst/>
            <a:ahLst/>
            <a:cxnLst/>
            <a:rect l="l" t="t" r="r" b="b"/>
            <a:pathLst>
              <a:path w="3334384" h="3810000">
                <a:moveTo>
                  <a:pt x="3143400" y="3809999"/>
                </a:moveTo>
                <a:lnTo>
                  <a:pt x="190499" y="3809999"/>
                </a:lnTo>
                <a:lnTo>
                  <a:pt x="146819" y="3804968"/>
                </a:lnTo>
                <a:lnTo>
                  <a:pt x="106722" y="3790637"/>
                </a:lnTo>
                <a:lnTo>
                  <a:pt x="71351" y="3768149"/>
                </a:lnTo>
                <a:lnTo>
                  <a:pt x="41850" y="3738648"/>
                </a:lnTo>
                <a:lnTo>
                  <a:pt x="19362" y="3703277"/>
                </a:lnTo>
                <a:lnTo>
                  <a:pt x="5031" y="3663180"/>
                </a:lnTo>
                <a:lnTo>
                  <a:pt x="0" y="3619500"/>
                </a:lnTo>
                <a:lnTo>
                  <a:pt x="0" y="190498"/>
                </a:lnTo>
                <a:lnTo>
                  <a:pt x="5031" y="146819"/>
                </a:lnTo>
                <a:lnTo>
                  <a:pt x="19362" y="106722"/>
                </a:lnTo>
                <a:lnTo>
                  <a:pt x="41850" y="71351"/>
                </a:lnTo>
                <a:lnTo>
                  <a:pt x="71351" y="41850"/>
                </a:lnTo>
                <a:lnTo>
                  <a:pt x="106722" y="19362"/>
                </a:lnTo>
                <a:lnTo>
                  <a:pt x="146819" y="5031"/>
                </a:lnTo>
                <a:lnTo>
                  <a:pt x="190499" y="0"/>
                </a:lnTo>
                <a:lnTo>
                  <a:pt x="3143400" y="0"/>
                </a:lnTo>
                <a:lnTo>
                  <a:pt x="3216301" y="14500"/>
                </a:lnTo>
                <a:lnTo>
                  <a:pt x="3278103" y="55795"/>
                </a:lnTo>
                <a:lnTo>
                  <a:pt x="3319399" y="117598"/>
                </a:lnTo>
                <a:lnTo>
                  <a:pt x="3333899" y="190498"/>
                </a:lnTo>
                <a:lnTo>
                  <a:pt x="3333899" y="3619500"/>
                </a:lnTo>
                <a:lnTo>
                  <a:pt x="3328868" y="3663180"/>
                </a:lnTo>
                <a:lnTo>
                  <a:pt x="3314537" y="3703277"/>
                </a:lnTo>
                <a:lnTo>
                  <a:pt x="3292049" y="3738648"/>
                </a:lnTo>
                <a:lnTo>
                  <a:pt x="3262548" y="3768149"/>
                </a:lnTo>
                <a:lnTo>
                  <a:pt x="3227177" y="3790637"/>
                </a:lnTo>
                <a:lnTo>
                  <a:pt x="3187080" y="3804968"/>
                </a:lnTo>
                <a:lnTo>
                  <a:pt x="3143400" y="3809999"/>
                </a:lnTo>
                <a:close/>
              </a:path>
            </a:pathLst>
          </a:custGeom>
          <a:solidFill>
            <a:srgbClr val="FA1F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274050" y="3398463"/>
            <a:ext cx="14719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55" dirty="0">
                <a:solidFill>
                  <a:srgbClr val="FFFFFF"/>
                </a:solidFill>
                <a:latin typeface="Arial"/>
                <a:cs typeface="Arial"/>
              </a:rPr>
              <a:t>Phase</a:t>
            </a:r>
            <a:r>
              <a:rPr sz="1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3:</a:t>
            </a:r>
            <a:r>
              <a:rPr sz="1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Review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95318" y="3726122"/>
            <a:ext cx="2660015" cy="93980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819"/>
              </a:spcBef>
              <a:buChar char="●"/>
              <a:tabLst>
                <a:tab pos="347980" algn="l"/>
              </a:tabLst>
            </a:pPr>
            <a:r>
              <a:rPr sz="1400" spc="90" dirty="0">
                <a:solidFill>
                  <a:srgbClr val="FFFFFF"/>
                </a:solidFill>
                <a:latin typeface="Arial"/>
                <a:cs typeface="Arial"/>
              </a:rPr>
              <a:t>Additional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Arial"/>
                <a:cs typeface="Arial"/>
              </a:rPr>
              <a:t>Considerations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720"/>
              </a:spcBef>
              <a:buChar char="●"/>
              <a:tabLst>
                <a:tab pos="347980" algn="l"/>
              </a:tabLst>
            </a:pPr>
            <a:r>
              <a:rPr sz="1400" spc="45" dirty="0">
                <a:solidFill>
                  <a:srgbClr val="FFFFFF"/>
                </a:solidFill>
                <a:latin typeface="Arial"/>
                <a:cs typeface="Arial"/>
              </a:rPr>
              <a:t>Reports</a:t>
            </a:r>
            <a:endParaRPr sz="1400">
              <a:latin typeface="Arial"/>
              <a:cs typeface="Arial"/>
            </a:endParaRPr>
          </a:p>
          <a:p>
            <a:pPr marL="347980" indent="-335280">
              <a:lnSpc>
                <a:spcPct val="100000"/>
              </a:lnSpc>
              <a:spcBef>
                <a:spcPts val="720"/>
              </a:spcBef>
              <a:buChar char="●"/>
              <a:tabLst>
                <a:tab pos="347980" algn="l"/>
              </a:tabLst>
            </a:pPr>
            <a:r>
              <a:rPr sz="1400" spc="75" dirty="0">
                <a:solidFill>
                  <a:srgbClr val="FFFFFF"/>
                </a:solidFill>
                <a:latin typeface="Arial"/>
                <a:cs typeface="Arial"/>
              </a:rPr>
              <a:t>Conclusion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2000" y="6286500"/>
            <a:ext cx="762000" cy="286385"/>
          </a:xfrm>
          <a:custGeom>
            <a:avLst/>
            <a:gdLst/>
            <a:ahLst/>
            <a:cxnLst/>
            <a:rect l="l" t="t" r="r" b="b"/>
            <a:pathLst>
              <a:path w="762000" h="286384">
                <a:moveTo>
                  <a:pt x="619049" y="285899"/>
                </a:moveTo>
                <a:lnTo>
                  <a:pt x="142949" y="285899"/>
                </a:lnTo>
                <a:lnTo>
                  <a:pt x="97766" y="278612"/>
                </a:lnTo>
                <a:lnTo>
                  <a:pt x="58525" y="258318"/>
                </a:lnTo>
                <a:lnTo>
                  <a:pt x="27581" y="227374"/>
                </a:lnTo>
                <a:lnTo>
                  <a:pt x="7287" y="188133"/>
                </a:lnTo>
                <a:lnTo>
                  <a:pt x="0" y="142949"/>
                </a:lnTo>
                <a:lnTo>
                  <a:pt x="7287" y="97766"/>
                </a:lnTo>
                <a:lnTo>
                  <a:pt x="27581" y="58525"/>
                </a:lnTo>
                <a:lnTo>
                  <a:pt x="58525" y="27581"/>
                </a:lnTo>
                <a:lnTo>
                  <a:pt x="97766" y="7287"/>
                </a:lnTo>
                <a:lnTo>
                  <a:pt x="142949" y="0"/>
                </a:lnTo>
                <a:lnTo>
                  <a:pt x="619049" y="0"/>
                </a:lnTo>
                <a:lnTo>
                  <a:pt x="673754" y="10881"/>
                </a:lnTo>
                <a:lnTo>
                  <a:pt x="720130" y="41869"/>
                </a:lnTo>
                <a:lnTo>
                  <a:pt x="751118" y="88245"/>
                </a:lnTo>
                <a:lnTo>
                  <a:pt x="761999" y="142949"/>
                </a:lnTo>
                <a:lnTo>
                  <a:pt x="754712" y="188133"/>
                </a:lnTo>
                <a:lnTo>
                  <a:pt x="734418" y="227374"/>
                </a:lnTo>
                <a:lnTo>
                  <a:pt x="703474" y="258318"/>
                </a:lnTo>
                <a:lnTo>
                  <a:pt x="664233" y="278612"/>
                </a:lnTo>
                <a:lnTo>
                  <a:pt x="619049" y="285899"/>
                </a:lnTo>
                <a:close/>
              </a:path>
            </a:pathLst>
          </a:custGeom>
          <a:solidFill>
            <a:srgbClr val="8D0A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16271" y="6350773"/>
            <a:ext cx="4533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AGENDA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19250" y="6286500"/>
            <a:ext cx="1333500" cy="286385"/>
          </a:xfrm>
          <a:custGeom>
            <a:avLst/>
            <a:gdLst/>
            <a:ahLst/>
            <a:cxnLst/>
            <a:rect l="l" t="t" r="r" b="b"/>
            <a:pathLst>
              <a:path w="1333500" h="286384">
                <a:moveTo>
                  <a:pt x="0" y="142949"/>
                </a:moveTo>
                <a:lnTo>
                  <a:pt x="7287" y="97766"/>
                </a:lnTo>
                <a:lnTo>
                  <a:pt x="27581" y="58525"/>
                </a:lnTo>
                <a:lnTo>
                  <a:pt x="58525" y="27581"/>
                </a:lnTo>
                <a:lnTo>
                  <a:pt x="97766" y="7287"/>
                </a:lnTo>
                <a:lnTo>
                  <a:pt x="142949" y="0"/>
                </a:lnTo>
                <a:lnTo>
                  <a:pt x="1190549" y="0"/>
                </a:lnTo>
                <a:lnTo>
                  <a:pt x="1245254" y="10881"/>
                </a:lnTo>
                <a:lnTo>
                  <a:pt x="1291630" y="41869"/>
                </a:lnTo>
                <a:lnTo>
                  <a:pt x="1322618" y="88245"/>
                </a:lnTo>
                <a:lnTo>
                  <a:pt x="1333499" y="142949"/>
                </a:lnTo>
                <a:lnTo>
                  <a:pt x="1326212" y="188133"/>
                </a:lnTo>
                <a:lnTo>
                  <a:pt x="1305918" y="227374"/>
                </a:lnTo>
                <a:lnTo>
                  <a:pt x="1274974" y="258318"/>
                </a:lnTo>
                <a:lnTo>
                  <a:pt x="1235733" y="278612"/>
                </a:lnTo>
                <a:lnTo>
                  <a:pt x="1190549" y="285899"/>
                </a:lnTo>
                <a:lnTo>
                  <a:pt x="142949" y="285899"/>
                </a:lnTo>
                <a:lnTo>
                  <a:pt x="97766" y="278612"/>
                </a:lnTo>
                <a:lnTo>
                  <a:pt x="58525" y="258318"/>
                </a:lnTo>
                <a:lnTo>
                  <a:pt x="27581" y="227374"/>
                </a:lnTo>
                <a:lnTo>
                  <a:pt x="7287" y="188133"/>
                </a:lnTo>
                <a:lnTo>
                  <a:pt x="0" y="142949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500551" y="1126759"/>
            <a:ext cx="21113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185" dirty="0">
                <a:solidFill>
                  <a:srgbClr val="000000"/>
                </a:solidFill>
              </a:rPr>
              <a:t>In</a:t>
            </a:r>
            <a:r>
              <a:rPr spc="15" dirty="0">
                <a:solidFill>
                  <a:srgbClr val="000000"/>
                </a:solidFill>
              </a:rPr>
              <a:t> </a:t>
            </a:r>
            <a:r>
              <a:rPr spc="229" dirty="0">
                <a:solidFill>
                  <a:srgbClr val="000000"/>
                </a:solidFill>
              </a:rPr>
              <a:t>the </a:t>
            </a:r>
            <a:r>
              <a:rPr spc="175" dirty="0">
                <a:solidFill>
                  <a:srgbClr val="C90F14"/>
                </a:solidFill>
              </a:rPr>
              <a:t>Beginning</a:t>
            </a:r>
          </a:p>
        </p:txBody>
      </p:sp>
      <p:sp>
        <p:nvSpPr>
          <p:cNvPr id="4" name="object 4"/>
          <p:cNvSpPr/>
          <p:nvPr/>
        </p:nvSpPr>
        <p:spPr>
          <a:xfrm>
            <a:off x="1513249" y="3781599"/>
            <a:ext cx="4243070" cy="1633220"/>
          </a:xfrm>
          <a:custGeom>
            <a:avLst/>
            <a:gdLst/>
            <a:ahLst/>
            <a:cxnLst/>
            <a:rect l="l" t="t" r="r" b="b"/>
            <a:pathLst>
              <a:path w="4243070" h="1633220">
                <a:moveTo>
                  <a:pt x="4165077" y="1633199"/>
                </a:moveTo>
                <a:lnTo>
                  <a:pt x="77756" y="1633199"/>
                </a:lnTo>
                <a:lnTo>
                  <a:pt x="47490" y="1627089"/>
                </a:lnTo>
                <a:lnTo>
                  <a:pt x="22774" y="1610425"/>
                </a:lnTo>
                <a:lnTo>
                  <a:pt x="6110" y="1585709"/>
                </a:lnTo>
                <a:lnTo>
                  <a:pt x="0" y="1555443"/>
                </a:lnTo>
                <a:lnTo>
                  <a:pt x="0" y="77756"/>
                </a:lnTo>
                <a:lnTo>
                  <a:pt x="6110" y="47490"/>
                </a:lnTo>
                <a:lnTo>
                  <a:pt x="22774" y="22774"/>
                </a:lnTo>
                <a:lnTo>
                  <a:pt x="47490" y="6110"/>
                </a:lnTo>
                <a:lnTo>
                  <a:pt x="77756" y="0"/>
                </a:lnTo>
                <a:lnTo>
                  <a:pt x="4165077" y="0"/>
                </a:lnTo>
                <a:lnTo>
                  <a:pt x="4208217" y="13063"/>
                </a:lnTo>
                <a:lnTo>
                  <a:pt x="4236915" y="48000"/>
                </a:lnTo>
                <a:lnTo>
                  <a:pt x="4242834" y="77756"/>
                </a:lnTo>
                <a:lnTo>
                  <a:pt x="4242834" y="1555443"/>
                </a:lnTo>
                <a:lnTo>
                  <a:pt x="4236723" y="1585709"/>
                </a:lnTo>
                <a:lnTo>
                  <a:pt x="4220060" y="1610425"/>
                </a:lnTo>
                <a:lnTo>
                  <a:pt x="4195344" y="1627089"/>
                </a:lnTo>
                <a:lnTo>
                  <a:pt x="4165077" y="16331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28099" y="4054513"/>
            <a:ext cx="4032885" cy="10769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105" dirty="0">
                <a:latin typeface="Arial"/>
                <a:cs typeface="Arial"/>
              </a:rPr>
              <a:t>What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05" dirty="0">
                <a:latin typeface="Arial"/>
                <a:cs typeface="Arial"/>
              </a:rPr>
              <a:t>started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95" dirty="0">
                <a:latin typeface="Arial"/>
                <a:cs typeface="Arial"/>
              </a:rPr>
              <a:t>as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7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95" dirty="0">
                <a:latin typeface="Arial"/>
                <a:cs typeface="Arial"/>
              </a:rPr>
              <a:t>conversation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10" dirty="0">
                <a:latin typeface="Arial"/>
                <a:cs typeface="Arial"/>
              </a:rPr>
              <a:t>between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95" dirty="0">
                <a:latin typeface="Arial"/>
                <a:cs typeface="Arial"/>
              </a:rPr>
              <a:t>two regulatory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00" dirty="0">
                <a:latin typeface="Arial"/>
                <a:cs typeface="Arial"/>
              </a:rPr>
              <a:t>bodies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155" dirty="0">
                <a:latin typeface="Arial"/>
                <a:cs typeface="Arial"/>
              </a:rPr>
              <a:t>became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7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110" dirty="0">
                <a:latin typeface="Arial"/>
                <a:cs typeface="Arial"/>
              </a:rPr>
              <a:t>landmark </a:t>
            </a:r>
            <a:r>
              <a:rPr sz="1400" spc="80" dirty="0">
                <a:latin typeface="Arial"/>
                <a:cs typeface="Arial"/>
              </a:rPr>
              <a:t>initiative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80" dirty="0">
                <a:latin typeface="Arial"/>
                <a:cs typeface="Arial"/>
              </a:rPr>
              <a:t>for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10" dirty="0">
                <a:latin typeface="Arial"/>
                <a:cs typeface="Arial"/>
              </a:rPr>
              <a:t>Caribbean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105" dirty="0">
                <a:latin typeface="Arial"/>
                <a:cs typeface="Arial"/>
              </a:rPr>
              <a:t>telecommunications </a:t>
            </a:r>
            <a:r>
              <a:rPr sz="1400" spc="110" dirty="0">
                <a:latin typeface="Arial"/>
                <a:cs typeface="Arial"/>
              </a:rPr>
              <a:t>cooperation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175" dirty="0">
                <a:latin typeface="Arial"/>
                <a:cs typeface="Arial"/>
              </a:rPr>
              <a:t>—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170" dirty="0">
                <a:latin typeface="Arial"/>
                <a:cs typeface="Arial"/>
              </a:rPr>
              <a:t>a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75" dirty="0">
                <a:latin typeface="Arial"/>
                <a:cs typeface="Arial"/>
              </a:rPr>
              <a:t>story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90" dirty="0">
                <a:latin typeface="Arial"/>
                <a:cs typeface="Arial"/>
              </a:rPr>
              <a:t>of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vision,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120" dirty="0">
                <a:latin typeface="Arial"/>
                <a:cs typeface="Arial"/>
              </a:rPr>
              <a:t>commitment, </a:t>
            </a:r>
            <a:r>
              <a:rPr sz="1400" spc="145" dirty="0">
                <a:latin typeface="Arial"/>
                <a:cs typeface="Arial"/>
              </a:rPr>
              <a:t>and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80" dirty="0">
                <a:latin typeface="Arial"/>
                <a:cs typeface="Arial"/>
              </a:rPr>
              <a:t>decisive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75" dirty="0">
                <a:latin typeface="Arial"/>
                <a:cs typeface="Arial"/>
              </a:rPr>
              <a:t>action.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00551" y="2566965"/>
            <a:ext cx="166623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165" dirty="0">
                <a:solidFill>
                  <a:srgbClr val="C90F14"/>
                </a:solidFill>
                <a:latin typeface="Arial"/>
                <a:cs typeface="Arial"/>
              </a:rPr>
              <a:t>We</a:t>
            </a:r>
            <a:r>
              <a:rPr sz="2000" b="1" spc="-135" dirty="0">
                <a:solidFill>
                  <a:srgbClr val="C90F14"/>
                </a:solidFill>
                <a:latin typeface="Arial"/>
                <a:cs typeface="Arial"/>
              </a:rPr>
              <a:t> </a:t>
            </a:r>
            <a:r>
              <a:rPr sz="2000" b="1" spc="50" dirty="0">
                <a:solidFill>
                  <a:srgbClr val="C90F14"/>
                </a:solidFill>
                <a:latin typeface="Arial"/>
                <a:cs typeface="Arial"/>
              </a:rPr>
              <a:t>spoke. </a:t>
            </a:r>
            <a:r>
              <a:rPr sz="2000" b="1" spc="165" dirty="0">
                <a:solidFill>
                  <a:srgbClr val="C90F14"/>
                </a:solidFill>
                <a:latin typeface="Arial"/>
                <a:cs typeface="Arial"/>
              </a:rPr>
              <a:t>We</a:t>
            </a:r>
            <a:r>
              <a:rPr sz="2000" b="1" spc="-135" dirty="0">
                <a:solidFill>
                  <a:srgbClr val="C90F14"/>
                </a:solidFill>
                <a:latin typeface="Arial"/>
                <a:cs typeface="Arial"/>
              </a:rPr>
              <a:t> </a:t>
            </a:r>
            <a:r>
              <a:rPr sz="2000" b="1" spc="100" dirty="0">
                <a:solidFill>
                  <a:srgbClr val="C90F14"/>
                </a:solidFill>
                <a:latin typeface="Arial"/>
                <a:cs typeface="Arial"/>
              </a:rPr>
              <a:t>planned. </a:t>
            </a:r>
            <a:r>
              <a:rPr sz="2000" b="1" spc="165" dirty="0">
                <a:solidFill>
                  <a:srgbClr val="C90F14"/>
                </a:solidFill>
                <a:latin typeface="Arial"/>
                <a:cs typeface="Arial"/>
              </a:rPr>
              <a:t>We</a:t>
            </a:r>
            <a:r>
              <a:rPr sz="2000" b="1" spc="-135" dirty="0">
                <a:solidFill>
                  <a:srgbClr val="C90F14"/>
                </a:solidFill>
                <a:latin typeface="Arial"/>
                <a:cs typeface="Arial"/>
              </a:rPr>
              <a:t> </a:t>
            </a:r>
            <a:r>
              <a:rPr sz="2000" b="1" spc="114" dirty="0">
                <a:solidFill>
                  <a:srgbClr val="C90F14"/>
                </a:solidFill>
                <a:latin typeface="Arial"/>
                <a:cs typeface="Arial"/>
              </a:rPr>
              <a:t>acted.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93637" y="6286500"/>
            <a:ext cx="1143000" cy="38100"/>
          </a:xfrm>
          <a:custGeom>
            <a:avLst/>
            <a:gdLst/>
            <a:ahLst/>
            <a:cxnLst/>
            <a:rect l="l" t="t" r="r" b="b"/>
            <a:pathLst>
              <a:path w="1143000" h="38100">
                <a:moveTo>
                  <a:pt x="1142999" y="38099"/>
                </a:moveTo>
                <a:lnTo>
                  <a:pt x="0" y="38099"/>
                </a:lnTo>
                <a:lnTo>
                  <a:pt x="0" y="0"/>
                </a:lnTo>
                <a:lnTo>
                  <a:pt x="1142999" y="0"/>
                </a:lnTo>
                <a:lnTo>
                  <a:pt x="1142999" y="38099"/>
                </a:lnTo>
                <a:close/>
              </a:path>
            </a:pathLst>
          </a:custGeom>
          <a:solidFill>
            <a:srgbClr val="C90F1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880C92-D4C7-340E-F6BB-2C23A2843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7" r="-2" b="9074"/>
          <a:stretch>
            <a:fillRect/>
          </a:stretch>
        </p:blipFill>
        <p:spPr>
          <a:xfrm>
            <a:off x="4883025" y="286449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120242-BC00-78C6-418D-C46449792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2" r="-2" b="3559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799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30"/>
              </a:spcBef>
            </a:pPr>
            <a:r>
              <a:rPr sz="2950" spc="114" dirty="0">
                <a:solidFill>
                  <a:srgbClr val="000000"/>
                </a:solidFill>
              </a:rPr>
              <a:t>Employers</a:t>
            </a:r>
            <a:r>
              <a:rPr sz="2950" spc="-175" dirty="0">
                <a:solidFill>
                  <a:srgbClr val="000000"/>
                </a:solidFill>
              </a:rPr>
              <a:t> </a:t>
            </a:r>
            <a:r>
              <a:rPr sz="2950" spc="175" dirty="0">
                <a:solidFill>
                  <a:srgbClr val="000000"/>
                </a:solidFill>
              </a:rPr>
              <a:t>Secondment</a:t>
            </a:r>
            <a:r>
              <a:rPr sz="2950" spc="-185" dirty="0">
                <a:solidFill>
                  <a:srgbClr val="000000"/>
                </a:solidFill>
              </a:rPr>
              <a:t> </a:t>
            </a:r>
            <a:r>
              <a:rPr sz="2950" spc="180" dirty="0">
                <a:solidFill>
                  <a:srgbClr val="C90F14"/>
                </a:solidFill>
              </a:rPr>
              <a:t>Engagement</a:t>
            </a:r>
            <a:endParaRPr sz="2950"/>
          </a:p>
        </p:txBody>
      </p:sp>
      <p:sp>
        <p:nvSpPr>
          <p:cNvPr id="4" name="object 4"/>
          <p:cNvSpPr/>
          <p:nvPr/>
        </p:nvSpPr>
        <p:spPr>
          <a:xfrm>
            <a:off x="762000" y="1905000"/>
            <a:ext cx="4953000" cy="4000500"/>
          </a:xfrm>
          <a:custGeom>
            <a:avLst/>
            <a:gdLst/>
            <a:ahLst/>
            <a:cxnLst/>
            <a:rect l="l" t="t" r="r" b="b"/>
            <a:pathLst>
              <a:path w="4953000" h="4000500">
                <a:moveTo>
                  <a:pt x="4762536" y="4000499"/>
                </a:moveTo>
                <a:lnTo>
                  <a:pt x="190463" y="4000499"/>
                </a:lnTo>
                <a:lnTo>
                  <a:pt x="146792" y="3995469"/>
                </a:lnTo>
                <a:lnTo>
                  <a:pt x="106702" y="3981141"/>
                </a:lnTo>
                <a:lnTo>
                  <a:pt x="71338" y="3958657"/>
                </a:lnTo>
                <a:lnTo>
                  <a:pt x="41842" y="3929161"/>
                </a:lnTo>
                <a:lnTo>
                  <a:pt x="19358" y="3893797"/>
                </a:lnTo>
                <a:lnTo>
                  <a:pt x="5030" y="3853707"/>
                </a:lnTo>
                <a:lnTo>
                  <a:pt x="0" y="3810036"/>
                </a:lnTo>
                <a:lnTo>
                  <a:pt x="0" y="190463"/>
                </a:lnTo>
                <a:lnTo>
                  <a:pt x="5030" y="146792"/>
                </a:lnTo>
                <a:lnTo>
                  <a:pt x="19358" y="106702"/>
                </a:lnTo>
                <a:lnTo>
                  <a:pt x="41842" y="71338"/>
                </a:lnTo>
                <a:lnTo>
                  <a:pt x="71338" y="41842"/>
                </a:lnTo>
                <a:lnTo>
                  <a:pt x="106702" y="19358"/>
                </a:lnTo>
                <a:lnTo>
                  <a:pt x="146792" y="5030"/>
                </a:lnTo>
                <a:lnTo>
                  <a:pt x="190463" y="0"/>
                </a:lnTo>
                <a:lnTo>
                  <a:pt x="4762536" y="0"/>
                </a:lnTo>
                <a:lnTo>
                  <a:pt x="4835423" y="14498"/>
                </a:lnTo>
                <a:lnTo>
                  <a:pt x="4897214" y="55785"/>
                </a:lnTo>
                <a:lnTo>
                  <a:pt x="4938501" y="117576"/>
                </a:lnTo>
                <a:lnTo>
                  <a:pt x="4952999" y="190463"/>
                </a:lnTo>
                <a:lnTo>
                  <a:pt x="4952999" y="3810036"/>
                </a:lnTo>
                <a:lnTo>
                  <a:pt x="4947969" y="3853707"/>
                </a:lnTo>
                <a:lnTo>
                  <a:pt x="4933641" y="3893797"/>
                </a:lnTo>
                <a:lnTo>
                  <a:pt x="4911157" y="3929161"/>
                </a:lnTo>
                <a:lnTo>
                  <a:pt x="4881661" y="3958657"/>
                </a:lnTo>
                <a:lnTo>
                  <a:pt x="4846297" y="3981141"/>
                </a:lnTo>
                <a:lnTo>
                  <a:pt x="4806207" y="3995469"/>
                </a:lnTo>
                <a:lnTo>
                  <a:pt x="4762536" y="4000499"/>
                </a:lnTo>
                <a:close/>
              </a:path>
            </a:pathLst>
          </a:custGeom>
          <a:solidFill>
            <a:srgbClr val="2C030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30300" y="2818320"/>
            <a:ext cx="3835400" cy="21583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67310">
              <a:lnSpc>
                <a:spcPts val="2850"/>
              </a:lnSpc>
              <a:spcBef>
                <a:spcPts val="220"/>
              </a:spcBef>
            </a:pPr>
            <a:r>
              <a:rPr sz="2400" b="1" spc="135" dirty="0">
                <a:solidFill>
                  <a:srgbClr val="FFFFFF"/>
                </a:solidFill>
                <a:latin typeface="Arial"/>
                <a:cs typeface="Arial"/>
              </a:rPr>
              <a:t>Spectrum</a:t>
            </a:r>
            <a:r>
              <a:rPr sz="24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195" dirty="0">
                <a:solidFill>
                  <a:srgbClr val="FFFFFF"/>
                </a:solidFill>
                <a:latin typeface="Arial"/>
                <a:cs typeface="Arial"/>
              </a:rPr>
              <a:t>Management </a:t>
            </a:r>
            <a:r>
              <a:rPr sz="2400" b="1" spc="105" dirty="0">
                <a:solidFill>
                  <a:srgbClr val="FFFFFF"/>
                </a:solidFill>
                <a:latin typeface="Arial"/>
                <a:cs typeface="Arial"/>
              </a:rPr>
              <a:t>Authority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800" b="1" spc="140" dirty="0">
                <a:solidFill>
                  <a:srgbClr val="C90F14"/>
                </a:solidFill>
                <a:latin typeface="Arial"/>
                <a:cs typeface="Arial"/>
              </a:rPr>
              <a:t>Jamaica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1985"/>
              </a:spcBef>
            </a:pPr>
            <a:r>
              <a:rPr sz="1400" spc="70" dirty="0">
                <a:solidFill>
                  <a:srgbClr val="E0E0E0"/>
                </a:solidFill>
                <a:latin typeface="Arial"/>
                <a:cs typeface="Arial"/>
              </a:rPr>
              <a:t>Providing</a:t>
            </a:r>
            <a:r>
              <a:rPr sz="14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E0E0E0"/>
                </a:solidFill>
                <a:latin typeface="Arial"/>
                <a:cs typeface="Arial"/>
              </a:rPr>
              <a:t>world-class</a:t>
            </a:r>
            <a:r>
              <a:rPr sz="14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E0E0E0"/>
                </a:solidFill>
                <a:latin typeface="Arial"/>
                <a:cs typeface="Arial"/>
              </a:rPr>
              <a:t>telecommunications </a:t>
            </a:r>
            <a:r>
              <a:rPr sz="1400" spc="95" dirty="0">
                <a:solidFill>
                  <a:srgbClr val="E0E0E0"/>
                </a:solidFill>
                <a:latin typeface="Arial"/>
                <a:cs typeface="Arial"/>
              </a:rPr>
              <a:t>engineering</a:t>
            </a:r>
            <a:r>
              <a:rPr sz="1400" spc="1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65" dirty="0">
                <a:solidFill>
                  <a:srgbClr val="E0E0E0"/>
                </a:solidFill>
                <a:latin typeface="Arial"/>
                <a:cs typeface="Arial"/>
              </a:rPr>
              <a:t>expertise</a:t>
            </a:r>
            <a:r>
              <a:rPr sz="1400" spc="1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145" dirty="0">
                <a:solidFill>
                  <a:srgbClr val="E0E0E0"/>
                </a:solidFill>
                <a:latin typeface="Arial"/>
                <a:cs typeface="Arial"/>
              </a:rPr>
              <a:t>and</a:t>
            </a:r>
            <a:r>
              <a:rPr sz="1400" spc="1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110" dirty="0">
                <a:solidFill>
                  <a:srgbClr val="E0E0E0"/>
                </a:solidFill>
                <a:latin typeface="Arial"/>
                <a:cs typeface="Arial"/>
              </a:rPr>
              <a:t>spectrum </a:t>
            </a:r>
            <a:r>
              <a:rPr sz="1400" spc="114" dirty="0">
                <a:solidFill>
                  <a:srgbClr val="E0E0E0"/>
                </a:solidFill>
                <a:latin typeface="Arial"/>
                <a:cs typeface="Arial"/>
              </a:rPr>
              <a:t>monitoring</a:t>
            </a:r>
            <a:r>
              <a:rPr sz="14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95" dirty="0">
                <a:solidFill>
                  <a:srgbClr val="E0E0E0"/>
                </a:solidFill>
                <a:latin typeface="Arial"/>
                <a:cs typeface="Arial"/>
              </a:rPr>
              <a:t>capabilities</a:t>
            </a:r>
            <a:r>
              <a:rPr sz="14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114" dirty="0">
                <a:solidFill>
                  <a:srgbClr val="E0E0E0"/>
                </a:solidFill>
                <a:latin typeface="Arial"/>
                <a:cs typeface="Arial"/>
              </a:rPr>
              <a:t>to</a:t>
            </a:r>
            <a:r>
              <a:rPr sz="14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110" dirty="0">
                <a:solidFill>
                  <a:srgbClr val="E0E0E0"/>
                </a:solidFill>
                <a:latin typeface="Arial"/>
                <a:cs typeface="Arial"/>
              </a:rPr>
              <a:t>support</a:t>
            </a:r>
            <a:r>
              <a:rPr sz="14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85" dirty="0">
                <a:solidFill>
                  <a:srgbClr val="E0E0E0"/>
                </a:solidFill>
                <a:latin typeface="Arial"/>
                <a:cs typeface="Arial"/>
              </a:rPr>
              <a:t>regional </a:t>
            </a:r>
            <a:r>
              <a:rPr sz="1400" spc="65" dirty="0">
                <a:solidFill>
                  <a:srgbClr val="E0E0E0"/>
                </a:solidFill>
                <a:latin typeface="Arial"/>
                <a:cs typeface="Arial"/>
              </a:rPr>
              <a:t>partners.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77000" y="1905000"/>
            <a:ext cx="4953000" cy="4000500"/>
          </a:xfrm>
          <a:custGeom>
            <a:avLst/>
            <a:gdLst/>
            <a:ahLst/>
            <a:cxnLst/>
            <a:rect l="l" t="t" r="r" b="b"/>
            <a:pathLst>
              <a:path w="4953000" h="4000500">
                <a:moveTo>
                  <a:pt x="4762535" y="4000499"/>
                </a:moveTo>
                <a:lnTo>
                  <a:pt x="190463" y="4000499"/>
                </a:lnTo>
                <a:lnTo>
                  <a:pt x="146792" y="3995469"/>
                </a:lnTo>
                <a:lnTo>
                  <a:pt x="106702" y="3981141"/>
                </a:lnTo>
                <a:lnTo>
                  <a:pt x="71338" y="3958657"/>
                </a:lnTo>
                <a:lnTo>
                  <a:pt x="41842" y="3929161"/>
                </a:lnTo>
                <a:lnTo>
                  <a:pt x="19358" y="3893797"/>
                </a:lnTo>
                <a:lnTo>
                  <a:pt x="5030" y="3853707"/>
                </a:lnTo>
                <a:lnTo>
                  <a:pt x="0" y="3810036"/>
                </a:lnTo>
                <a:lnTo>
                  <a:pt x="0" y="190463"/>
                </a:lnTo>
                <a:lnTo>
                  <a:pt x="5030" y="146792"/>
                </a:lnTo>
                <a:lnTo>
                  <a:pt x="19358" y="106702"/>
                </a:lnTo>
                <a:lnTo>
                  <a:pt x="41842" y="71338"/>
                </a:lnTo>
                <a:lnTo>
                  <a:pt x="71338" y="41842"/>
                </a:lnTo>
                <a:lnTo>
                  <a:pt x="106702" y="19358"/>
                </a:lnTo>
                <a:lnTo>
                  <a:pt x="146792" y="5030"/>
                </a:lnTo>
                <a:lnTo>
                  <a:pt x="190463" y="0"/>
                </a:lnTo>
                <a:lnTo>
                  <a:pt x="4762535" y="0"/>
                </a:lnTo>
                <a:lnTo>
                  <a:pt x="4835423" y="14498"/>
                </a:lnTo>
                <a:lnTo>
                  <a:pt x="4897213" y="55785"/>
                </a:lnTo>
                <a:lnTo>
                  <a:pt x="4938501" y="117576"/>
                </a:lnTo>
                <a:lnTo>
                  <a:pt x="4952999" y="190463"/>
                </a:lnTo>
                <a:lnTo>
                  <a:pt x="4952999" y="3810036"/>
                </a:lnTo>
                <a:lnTo>
                  <a:pt x="4947969" y="3853707"/>
                </a:lnTo>
                <a:lnTo>
                  <a:pt x="4933641" y="3893797"/>
                </a:lnTo>
                <a:lnTo>
                  <a:pt x="4911157" y="3929161"/>
                </a:lnTo>
                <a:lnTo>
                  <a:pt x="4881661" y="3958657"/>
                </a:lnTo>
                <a:lnTo>
                  <a:pt x="4846297" y="3981141"/>
                </a:lnTo>
                <a:lnTo>
                  <a:pt x="4806207" y="3995469"/>
                </a:lnTo>
                <a:lnTo>
                  <a:pt x="4762535" y="4000499"/>
                </a:lnTo>
                <a:close/>
              </a:path>
            </a:pathLst>
          </a:custGeom>
          <a:solidFill>
            <a:srgbClr val="8D0A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45300" y="2923095"/>
            <a:ext cx="4032885" cy="1948814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219075">
              <a:lnSpc>
                <a:spcPts val="2850"/>
              </a:lnSpc>
              <a:spcBef>
                <a:spcPts val="220"/>
              </a:spcBef>
            </a:pPr>
            <a:r>
              <a:rPr sz="2400" b="1" spc="120" dirty="0">
                <a:solidFill>
                  <a:srgbClr val="FFFFFF"/>
                </a:solidFill>
                <a:latin typeface="Arial"/>
                <a:cs typeface="Arial"/>
              </a:rPr>
              <a:t>Telecommunications </a:t>
            </a:r>
            <a:r>
              <a:rPr sz="2400" b="1" spc="110" dirty="0">
                <a:solidFill>
                  <a:srgbClr val="FFFFFF"/>
                </a:solidFill>
                <a:latin typeface="Arial"/>
                <a:cs typeface="Arial"/>
              </a:rPr>
              <a:t>Regulatory</a:t>
            </a:r>
            <a:r>
              <a:rPr sz="24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Arial"/>
                <a:cs typeface="Arial"/>
              </a:rPr>
              <a:t>Commission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800" b="1" dirty="0">
                <a:solidFill>
                  <a:srgbClr val="3C0508"/>
                </a:solidFill>
                <a:latin typeface="Arial"/>
                <a:cs typeface="Arial"/>
              </a:rPr>
              <a:t>British</a:t>
            </a:r>
            <a:r>
              <a:rPr sz="1800" b="1" spc="-5" dirty="0">
                <a:solidFill>
                  <a:srgbClr val="3C0508"/>
                </a:solidFill>
                <a:latin typeface="Arial"/>
                <a:cs typeface="Arial"/>
              </a:rPr>
              <a:t> </a:t>
            </a:r>
            <a:r>
              <a:rPr sz="1800" b="1" spc="75" dirty="0">
                <a:solidFill>
                  <a:srgbClr val="3C0508"/>
                </a:solidFill>
                <a:latin typeface="Arial"/>
                <a:cs typeface="Arial"/>
              </a:rPr>
              <a:t>Virgin</a:t>
            </a:r>
            <a:r>
              <a:rPr sz="1800" b="1" dirty="0">
                <a:solidFill>
                  <a:srgbClr val="3C0508"/>
                </a:solidFill>
                <a:latin typeface="Arial"/>
                <a:cs typeface="Arial"/>
              </a:rPr>
              <a:t> </a:t>
            </a:r>
            <a:r>
              <a:rPr sz="1800" b="1" spc="60" dirty="0">
                <a:solidFill>
                  <a:srgbClr val="3C0508"/>
                </a:solidFill>
                <a:latin typeface="Arial"/>
                <a:cs typeface="Arial"/>
              </a:rPr>
              <a:t>Islands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1985"/>
              </a:spcBef>
            </a:pPr>
            <a:r>
              <a:rPr sz="1400" spc="90" dirty="0">
                <a:solidFill>
                  <a:srgbClr val="E0E0E0"/>
                </a:solidFill>
                <a:latin typeface="Arial"/>
                <a:cs typeface="Arial"/>
              </a:rPr>
              <a:t>Strengthening</a:t>
            </a:r>
            <a:r>
              <a:rPr sz="14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60" dirty="0">
                <a:solidFill>
                  <a:srgbClr val="E0E0E0"/>
                </a:solidFill>
                <a:latin typeface="Arial"/>
                <a:cs typeface="Arial"/>
              </a:rPr>
              <a:t>its</a:t>
            </a:r>
            <a:r>
              <a:rPr sz="14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120" dirty="0">
                <a:solidFill>
                  <a:srgbClr val="E0E0E0"/>
                </a:solidFill>
                <a:latin typeface="Arial"/>
                <a:cs typeface="Arial"/>
              </a:rPr>
              <a:t>spectrum</a:t>
            </a:r>
            <a:r>
              <a:rPr sz="14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140" dirty="0">
                <a:solidFill>
                  <a:srgbClr val="E0E0E0"/>
                </a:solidFill>
                <a:latin typeface="Arial"/>
                <a:cs typeface="Arial"/>
              </a:rPr>
              <a:t>management </a:t>
            </a:r>
            <a:r>
              <a:rPr sz="1400" spc="100" dirty="0">
                <a:solidFill>
                  <a:srgbClr val="E0E0E0"/>
                </a:solidFill>
                <a:latin typeface="Arial"/>
                <a:cs typeface="Arial"/>
              </a:rPr>
              <a:t>function</a:t>
            </a:r>
            <a:r>
              <a:rPr sz="14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110" dirty="0">
                <a:solidFill>
                  <a:srgbClr val="E0E0E0"/>
                </a:solidFill>
                <a:latin typeface="Arial"/>
                <a:cs typeface="Arial"/>
              </a:rPr>
              <a:t>through</a:t>
            </a:r>
            <a:r>
              <a:rPr sz="14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E0E0E0"/>
                </a:solidFill>
                <a:latin typeface="Arial"/>
                <a:cs typeface="Arial"/>
              </a:rPr>
              <a:t>strategic</a:t>
            </a:r>
            <a:r>
              <a:rPr sz="1400" spc="5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E0E0E0"/>
                </a:solidFill>
                <a:latin typeface="Arial"/>
                <a:cs typeface="Arial"/>
              </a:rPr>
              <a:t>talent</a:t>
            </a:r>
            <a:r>
              <a:rPr sz="14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95" dirty="0">
                <a:solidFill>
                  <a:srgbClr val="E0E0E0"/>
                </a:solidFill>
                <a:latin typeface="Arial"/>
                <a:cs typeface="Arial"/>
              </a:rPr>
              <a:t>sharing</a:t>
            </a:r>
            <a:r>
              <a:rPr sz="1400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120" dirty="0">
                <a:solidFill>
                  <a:srgbClr val="E0E0E0"/>
                </a:solidFill>
                <a:latin typeface="Arial"/>
                <a:cs typeface="Arial"/>
              </a:rPr>
              <a:t>and </a:t>
            </a:r>
            <a:r>
              <a:rPr sz="1400" spc="100" dirty="0">
                <a:solidFill>
                  <a:srgbClr val="E0E0E0"/>
                </a:solidFill>
                <a:latin typeface="Arial"/>
                <a:cs typeface="Arial"/>
              </a:rPr>
              <a:t>inter-</a:t>
            </a:r>
            <a:r>
              <a:rPr sz="1400" spc="140" dirty="0">
                <a:solidFill>
                  <a:srgbClr val="E0E0E0"/>
                </a:solidFill>
                <a:latin typeface="Arial"/>
                <a:cs typeface="Arial"/>
              </a:rPr>
              <a:t>agency</a:t>
            </a:r>
            <a:r>
              <a:rPr sz="1400" spc="-5" dirty="0">
                <a:solidFill>
                  <a:srgbClr val="E0E0E0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E0E0E0"/>
                </a:solidFill>
                <a:latin typeface="Arial"/>
                <a:cs typeface="Arial"/>
              </a:rPr>
              <a:t>collaboration.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62000" y="2151875"/>
            <a:ext cx="6816090" cy="4173220"/>
            <a:chOff x="762000" y="2151875"/>
            <a:chExt cx="6816090" cy="4173220"/>
          </a:xfrm>
        </p:grpSpPr>
        <p:sp>
          <p:nvSpPr>
            <p:cNvPr id="9" name="object 9"/>
            <p:cNvSpPr/>
            <p:nvPr/>
          </p:nvSpPr>
          <p:spPr>
            <a:xfrm>
              <a:off x="762000" y="6286500"/>
              <a:ext cx="1143000" cy="38100"/>
            </a:xfrm>
            <a:custGeom>
              <a:avLst/>
              <a:gdLst/>
              <a:ahLst/>
              <a:cxnLst/>
              <a:rect l="l" t="t" r="r" b="b"/>
              <a:pathLst>
                <a:path w="1143000" h="38100">
                  <a:moveTo>
                    <a:pt x="1142999" y="38099"/>
                  </a:moveTo>
                  <a:lnTo>
                    <a:pt x="0" y="38099"/>
                  </a:lnTo>
                  <a:lnTo>
                    <a:pt x="0" y="0"/>
                  </a:lnTo>
                  <a:lnTo>
                    <a:pt x="1142999" y="0"/>
                  </a:lnTo>
                  <a:lnTo>
                    <a:pt x="1142999" y="38099"/>
                  </a:lnTo>
                  <a:close/>
                </a:path>
              </a:pathLst>
            </a:custGeom>
            <a:solidFill>
              <a:srgbClr val="C90F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0400" y="2151875"/>
              <a:ext cx="747424" cy="74742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8325" y="2159177"/>
            <a:ext cx="1142998" cy="7328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6000" y="1762125"/>
              <a:ext cx="0" cy="3810000"/>
            </a:xfrm>
            <a:custGeom>
              <a:avLst/>
              <a:gdLst/>
              <a:ahLst/>
              <a:cxnLst/>
              <a:rect l="l" t="t" r="r" b="b"/>
              <a:pathLst>
                <a:path h="3810000">
                  <a:moveTo>
                    <a:pt x="0" y="0"/>
                  </a:moveTo>
                  <a:lnTo>
                    <a:pt x="0" y="3809999"/>
                  </a:lnTo>
                </a:path>
              </a:pathLst>
            </a:custGeom>
            <a:ln w="9524">
              <a:solidFill>
                <a:srgbClr val="8D0A1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4813549" y="358185"/>
            <a:ext cx="2438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30" dirty="0">
                <a:solidFill>
                  <a:srgbClr val="000000"/>
                </a:solidFill>
              </a:rPr>
              <a:t>Background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900737" y="1376362"/>
            <a:ext cx="390525" cy="390525"/>
            <a:chOff x="5900737" y="1376362"/>
            <a:chExt cx="390525" cy="390525"/>
          </a:xfrm>
        </p:grpSpPr>
        <p:sp>
          <p:nvSpPr>
            <p:cNvPr id="7" name="object 7"/>
            <p:cNvSpPr/>
            <p:nvPr/>
          </p:nvSpPr>
          <p:spPr>
            <a:xfrm>
              <a:off x="5905500" y="1381125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76199"/>
                  </a:moveTo>
                  <a:lnTo>
                    <a:pt x="5988" y="46539"/>
                  </a:lnTo>
                  <a:lnTo>
                    <a:pt x="22318" y="22318"/>
                  </a:lnTo>
                  <a:lnTo>
                    <a:pt x="46539" y="5988"/>
                  </a:lnTo>
                  <a:lnTo>
                    <a:pt x="76199" y="0"/>
                  </a:lnTo>
                  <a:lnTo>
                    <a:pt x="304799" y="0"/>
                  </a:lnTo>
                  <a:lnTo>
                    <a:pt x="347075" y="12802"/>
                  </a:lnTo>
                  <a:lnTo>
                    <a:pt x="375199" y="47039"/>
                  </a:lnTo>
                  <a:lnTo>
                    <a:pt x="380999" y="76199"/>
                  </a:lnTo>
                  <a:lnTo>
                    <a:pt x="380999" y="304799"/>
                  </a:lnTo>
                  <a:lnTo>
                    <a:pt x="375011" y="334460"/>
                  </a:lnTo>
                  <a:lnTo>
                    <a:pt x="358681" y="358681"/>
                  </a:lnTo>
                  <a:lnTo>
                    <a:pt x="334460" y="375011"/>
                  </a:lnTo>
                  <a:lnTo>
                    <a:pt x="304799" y="380999"/>
                  </a:lnTo>
                  <a:lnTo>
                    <a:pt x="76199" y="380999"/>
                  </a:lnTo>
                  <a:lnTo>
                    <a:pt x="46539" y="375011"/>
                  </a:lnTo>
                  <a:lnTo>
                    <a:pt x="22318" y="358681"/>
                  </a:lnTo>
                  <a:lnTo>
                    <a:pt x="5988" y="334460"/>
                  </a:lnTo>
                  <a:lnTo>
                    <a:pt x="0" y="304799"/>
                  </a:lnTo>
                  <a:lnTo>
                    <a:pt x="0" y="76199"/>
                  </a:lnTo>
                  <a:close/>
                </a:path>
              </a:pathLst>
            </a:custGeom>
            <a:ln w="9524">
              <a:solidFill>
                <a:srgbClr val="BDB8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05500" y="1381125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380999" y="380999"/>
                  </a:moveTo>
                  <a:lnTo>
                    <a:pt x="0" y="380999"/>
                  </a:lnTo>
                  <a:lnTo>
                    <a:pt x="0" y="0"/>
                  </a:lnTo>
                  <a:lnTo>
                    <a:pt x="380999" y="0"/>
                  </a:lnTo>
                  <a:lnTo>
                    <a:pt x="380999" y="380999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05500" y="1381125"/>
            <a:ext cx="381000" cy="3810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800" b="1" spc="-38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6849" y="1203282"/>
            <a:ext cx="4660900" cy="100584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4142104">
              <a:lnSpc>
                <a:spcPct val="100000"/>
              </a:lnSpc>
              <a:spcBef>
                <a:spcPts val="960"/>
              </a:spcBef>
            </a:pPr>
            <a:r>
              <a:rPr sz="1600" b="1" spc="30" dirty="0">
                <a:solidFill>
                  <a:srgbClr val="C90F14"/>
                </a:solidFill>
                <a:latin typeface="Arial"/>
                <a:cs typeface="Arial"/>
              </a:rPr>
              <a:t>2022</a:t>
            </a:r>
            <a:endParaRPr sz="1600">
              <a:latin typeface="Arial"/>
              <a:cs typeface="Arial"/>
            </a:endParaRPr>
          </a:p>
          <a:p>
            <a:pPr marL="12700" marR="5080" indent="689610">
              <a:lnSpc>
                <a:spcPts val="1430"/>
              </a:lnSpc>
              <a:spcBef>
                <a:spcPts val="700"/>
              </a:spcBef>
            </a:pPr>
            <a:r>
              <a:rPr sz="1200" spc="-60" dirty="0">
                <a:latin typeface="Arial"/>
                <a:cs typeface="Arial"/>
              </a:rPr>
              <a:t>TRC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135" dirty="0">
                <a:latin typeface="Arial"/>
                <a:cs typeface="Arial"/>
              </a:rPr>
              <a:t>team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65" dirty="0">
                <a:latin typeface="Arial"/>
                <a:cs typeface="Arial"/>
              </a:rPr>
              <a:t>visited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SMA </a:t>
            </a:r>
            <a:r>
              <a:rPr sz="1200" spc="60" dirty="0">
                <a:latin typeface="Arial"/>
                <a:cs typeface="Arial"/>
              </a:rPr>
              <a:t>in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120" dirty="0">
                <a:latin typeface="Arial"/>
                <a:cs typeface="Arial"/>
              </a:rPr>
              <a:t>Jamaica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130" dirty="0">
                <a:latin typeface="Arial"/>
                <a:cs typeface="Arial"/>
              </a:rPr>
              <a:t>and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65" dirty="0">
                <a:latin typeface="Arial"/>
                <a:cs typeface="Arial"/>
              </a:rPr>
              <a:t>subsequently </a:t>
            </a:r>
            <a:r>
              <a:rPr sz="1200" spc="110" dirty="0">
                <a:latin typeface="Arial"/>
                <a:cs typeface="Arial"/>
              </a:rPr>
              <a:t>benchmarked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30" dirty="0">
                <a:latin typeface="Arial"/>
                <a:cs typeface="Arial"/>
              </a:rPr>
              <a:t>and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00" dirty="0">
                <a:latin typeface="Arial"/>
                <a:cs typeface="Arial"/>
              </a:rPr>
              <a:t>acquired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similar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00" dirty="0">
                <a:latin typeface="Arial"/>
                <a:cs typeface="Arial"/>
              </a:rPr>
              <a:t>monitoring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10" dirty="0">
                <a:latin typeface="Arial"/>
                <a:cs typeface="Arial"/>
              </a:rPr>
              <a:t>equipment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in</a:t>
            </a:r>
            <a:endParaRPr sz="1200">
              <a:latin typeface="Arial"/>
              <a:cs typeface="Arial"/>
            </a:endParaRPr>
          </a:p>
          <a:p>
            <a:pPr marL="4093210">
              <a:lnSpc>
                <a:spcPts val="1375"/>
              </a:lnSpc>
            </a:pPr>
            <a:r>
              <a:rPr sz="1200" spc="90" dirty="0">
                <a:latin typeface="Arial"/>
                <a:cs typeface="Arial"/>
              </a:rPr>
              <a:t>the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BVI.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00737" y="2376487"/>
            <a:ext cx="390525" cy="390525"/>
            <a:chOff x="5900737" y="2376487"/>
            <a:chExt cx="390525" cy="390525"/>
          </a:xfrm>
        </p:grpSpPr>
        <p:sp>
          <p:nvSpPr>
            <p:cNvPr id="12" name="object 12"/>
            <p:cNvSpPr/>
            <p:nvPr/>
          </p:nvSpPr>
          <p:spPr>
            <a:xfrm>
              <a:off x="5905500" y="2381250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76199"/>
                  </a:moveTo>
                  <a:lnTo>
                    <a:pt x="5988" y="46539"/>
                  </a:lnTo>
                  <a:lnTo>
                    <a:pt x="22318" y="22318"/>
                  </a:lnTo>
                  <a:lnTo>
                    <a:pt x="46539" y="5988"/>
                  </a:lnTo>
                  <a:lnTo>
                    <a:pt x="76199" y="0"/>
                  </a:lnTo>
                  <a:lnTo>
                    <a:pt x="304799" y="0"/>
                  </a:lnTo>
                  <a:lnTo>
                    <a:pt x="347075" y="12802"/>
                  </a:lnTo>
                  <a:lnTo>
                    <a:pt x="375199" y="47039"/>
                  </a:lnTo>
                  <a:lnTo>
                    <a:pt x="380999" y="76199"/>
                  </a:lnTo>
                  <a:lnTo>
                    <a:pt x="380999" y="304799"/>
                  </a:lnTo>
                  <a:lnTo>
                    <a:pt x="375011" y="334460"/>
                  </a:lnTo>
                  <a:lnTo>
                    <a:pt x="358681" y="358681"/>
                  </a:lnTo>
                  <a:lnTo>
                    <a:pt x="334460" y="375011"/>
                  </a:lnTo>
                  <a:lnTo>
                    <a:pt x="304799" y="380999"/>
                  </a:lnTo>
                  <a:lnTo>
                    <a:pt x="76199" y="380999"/>
                  </a:lnTo>
                  <a:lnTo>
                    <a:pt x="46539" y="375011"/>
                  </a:lnTo>
                  <a:lnTo>
                    <a:pt x="22318" y="358681"/>
                  </a:lnTo>
                  <a:lnTo>
                    <a:pt x="5988" y="334460"/>
                  </a:lnTo>
                  <a:lnTo>
                    <a:pt x="0" y="304799"/>
                  </a:lnTo>
                  <a:lnTo>
                    <a:pt x="0" y="76199"/>
                  </a:lnTo>
                  <a:close/>
                </a:path>
              </a:pathLst>
            </a:custGeom>
            <a:ln w="9524">
              <a:solidFill>
                <a:srgbClr val="BDB8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05500" y="2381250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380999" y="380999"/>
                  </a:moveTo>
                  <a:lnTo>
                    <a:pt x="0" y="380999"/>
                  </a:lnTo>
                  <a:lnTo>
                    <a:pt x="0" y="0"/>
                  </a:lnTo>
                  <a:lnTo>
                    <a:pt x="380999" y="0"/>
                  </a:lnTo>
                  <a:lnTo>
                    <a:pt x="380999" y="380999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905500" y="2381250"/>
            <a:ext cx="381000" cy="3810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5095">
              <a:lnSpc>
                <a:spcPct val="100000"/>
              </a:lnSpc>
              <a:spcBef>
                <a:spcPts val="34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54800" y="2203407"/>
            <a:ext cx="4639310" cy="82486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spc="55" dirty="0">
                <a:solidFill>
                  <a:srgbClr val="C90F14"/>
                </a:solidFill>
                <a:latin typeface="Arial"/>
                <a:cs typeface="Arial"/>
              </a:rPr>
              <a:t>COVID-</a:t>
            </a:r>
            <a:r>
              <a:rPr sz="1600" b="1" spc="50" dirty="0">
                <a:solidFill>
                  <a:srgbClr val="C90F14"/>
                </a:solidFill>
                <a:latin typeface="Arial"/>
                <a:cs typeface="Arial"/>
              </a:rPr>
              <a:t>19</a:t>
            </a:r>
            <a:r>
              <a:rPr sz="1600" b="1" spc="-130" dirty="0">
                <a:solidFill>
                  <a:srgbClr val="C90F14"/>
                </a:solidFill>
                <a:latin typeface="Arial"/>
                <a:cs typeface="Arial"/>
              </a:rPr>
              <a:t> </a:t>
            </a:r>
            <a:r>
              <a:rPr sz="1600" b="1" spc="65" dirty="0">
                <a:solidFill>
                  <a:srgbClr val="C90F14"/>
                </a:solidFill>
                <a:latin typeface="Arial"/>
                <a:cs typeface="Arial"/>
              </a:rPr>
              <a:t>Pause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700"/>
              </a:spcBef>
            </a:pPr>
            <a:r>
              <a:rPr sz="1200" spc="-60" dirty="0">
                <a:latin typeface="Arial"/>
                <a:cs typeface="Arial"/>
              </a:rPr>
              <a:t>TRC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130" dirty="0">
                <a:latin typeface="Arial"/>
                <a:cs typeface="Arial"/>
              </a:rPr>
              <a:t>and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SMA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35" dirty="0">
                <a:latin typeface="Arial"/>
                <a:cs typeface="Arial"/>
              </a:rPr>
              <a:t>commenced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talent-</a:t>
            </a:r>
            <a:r>
              <a:rPr sz="1200" spc="105" dirty="0">
                <a:latin typeface="Arial"/>
                <a:cs typeface="Arial"/>
              </a:rPr>
              <a:t>sharing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50" dirty="0">
                <a:latin typeface="Arial"/>
                <a:cs typeface="Arial"/>
              </a:rPr>
              <a:t>discussions,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which </a:t>
            </a:r>
            <a:r>
              <a:rPr sz="1200" spc="75" dirty="0">
                <a:latin typeface="Arial"/>
                <a:cs typeface="Arial"/>
              </a:rPr>
              <a:t>were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95" dirty="0">
                <a:latin typeface="Arial"/>
                <a:cs typeface="Arial"/>
              </a:rPr>
              <a:t>halted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05" dirty="0">
                <a:latin typeface="Arial"/>
                <a:cs typeface="Arial"/>
              </a:rPr>
              <a:t>due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00" dirty="0">
                <a:latin typeface="Arial"/>
                <a:cs typeface="Arial"/>
              </a:rPr>
              <a:t>to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the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COVID-19 </a:t>
            </a:r>
            <a:r>
              <a:rPr sz="1200" spc="90" dirty="0">
                <a:latin typeface="Arial"/>
                <a:cs typeface="Arial"/>
              </a:rPr>
              <a:t>pandemic.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900737" y="3376612"/>
            <a:ext cx="390525" cy="390525"/>
            <a:chOff x="5900737" y="3376612"/>
            <a:chExt cx="390525" cy="390525"/>
          </a:xfrm>
        </p:grpSpPr>
        <p:sp>
          <p:nvSpPr>
            <p:cNvPr id="17" name="object 17"/>
            <p:cNvSpPr/>
            <p:nvPr/>
          </p:nvSpPr>
          <p:spPr>
            <a:xfrm>
              <a:off x="5905500" y="3381375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76199"/>
                  </a:moveTo>
                  <a:lnTo>
                    <a:pt x="5988" y="46539"/>
                  </a:lnTo>
                  <a:lnTo>
                    <a:pt x="22318" y="22318"/>
                  </a:lnTo>
                  <a:lnTo>
                    <a:pt x="46539" y="5988"/>
                  </a:lnTo>
                  <a:lnTo>
                    <a:pt x="76199" y="0"/>
                  </a:lnTo>
                  <a:lnTo>
                    <a:pt x="304799" y="0"/>
                  </a:lnTo>
                  <a:lnTo>
                    <a:pt x="347075" y="12802"/>
                  </a:lnTo>
                  <a:lnTo>
                    <a:pt x="375199" y="47039"/>
                  </a:lnTo>
                  <a:lnTo>
                    <a:pt x="380999" y="76199"/>
                  </a:lnTo>
                  <a:lnTo>
                    <a:pt x="380999" y="304799"/>
                  </a:lnTo>
                  <a:lnTo>
                    <a:pt x="375011" y="334460"/>
                  </a:lnTo>
                  <a:lnTo>
                    <a:pt x="358681" y="358681"/>
                  </a:lnTo>
                  <a:lnTo>
                    <a:pt x="334460" y="375011"/>
                  </a:lnTo>
                  <a:lnTo>
                    <a:pt x="304799" y="380999"/>
                  </a:lnTo>
                  <a:lnTo>
                    <a:pt x="76199" y="380999"/>
                  </a:lnTo>
                  <a:lnTo>
                    <a:pt x="46539" y="375011"/>
                  </a:lnTo>
                  <a:lnTo>
                    <a:pt x="22318" y="358681"/>
                  </a:lnTo>
                  <a:lnTo>
                    <a:pt x="5988" y="334460"/>
                  </a:lnTo>
                  <a:lnTo>
                    <a:pt x="0" y="304799"/>
                  </a:lnTo>
                  <a:lnTo>
                    <a:pt x="0" y="76199"/>
                  </a:lnTo>
                  <a:close/>
                </a:path>
              </a:pathLst>
            </a:custGeom>
            <a:ln w="9524">
              <a:solidFill>
                <a:srgbClr val="BDB8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905500" y="3381375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380999" y="380999"/>
                  </a:moveTo>
                  <a:lnTo>
                    <a:pt x="0" y="380999"/>
                  </a:lnTo>
                  <a:lnTo>
                    <a:pt x="0" y="0"/>
                  </a:lnTo>
                  <a:lnTo>
                    <a:pt x="380999" y="0"/>
                  </a:lnTo>
                  <a:lnTo>
                    <a:pt x="380999" y="380999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905500" y="3381375"/>
            <a:ext cx="381000" cy="3810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1285">
              <a:lnSpc>
                <a:spcPct val="100000"/>
              </a:lnSpc>
              <a:spcBef>
                <a:spcPts val="340"/>
              </a:spcBef>
            </a:pPr>
            <a:r>
              <a:rPr sz="1800" b="1" spc="3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57647" y="3203533"/>
            <a:ext cx="4679950" cy="82486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085465">
              <a:lnSpc>
                <a:spcPct val="100000"/>
              </a:lnSpc>
              <a:spcBef>
                <a:spcPts val="960"/>
              </a:spcBef>
            </a:pPr>
            <a:r>
              <a:rPr sz="1600" b="1" spc="90" dirty="0">
                <a:solidFill>
                  <a:srgbClr val="C90F14"/>
                </a:solidFill>
                <a:latin typeface="Arial"/>
                <a:cs typeface="Arial"/>
              </a:rPr>
              <a:t>February</a:t>
            </a:r>
            <a:r>
              <a:rPr sz="1600" b="1" spc="-110" dirty="0">
                <a:solidFill>
                  <a:srgbClr val="C90F14"/>
                </a:solidFill>
                <a:latin typeface="Arial"/>
                <a:cs typeface="Arial"/>
              </a:rPr>
              <a:t> </a:t>
            </a:r>
            <a:r>
              <a:rPr sz="1600" b="1" spc="65" dirty="0">
                <a:solidFill>
                  <a:srgbClr val="C90F14"/>
                </a:solidFill>
                <a:latin typeface="Arial"/>
                <a:cs typeface="Arial"/>
              </a:rPr>
              <a:t>2025</a:t>
            </a:r>
            <a:endParaRPr sz="1600">
              <a:latin typeface="Arial"/>
              <a:cs typeface="Arial"/>
            </a:endParaRPr>
          </a:p>
          <a:p>
            <a:pPr marL="198755" marR="5080" indent="-186690">
              <a:lnSpc>
                <a:spcPts val="1430"/>
              </a:lnSpc>
              <a:spcBef>
                <a:spcPts val="700"/>
              </a:spcBef>
            </a:pPr>
            <a:r>
              <a:rPr sz="1200" spc="50" dirty="0">
                <a:latin typeface="Arial"/>
                <a:cs typeface="Arial"/>
              </a:rPr>
              <a:t>Discussions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95" dirty="0">
                <a:latin typeface="Arial"/>
                <a:cs typeface="Arial"/>
              </a:rPr>
              <a:t>resumed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85" dirty="0">
                <a:latin typeface="Arial"/>
                <a:cs typeface="Arial"/>
              </a:rPr>
              <a:t>with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95" dirty="0">
                <a:latin typeface="Arial"/>
                <a:cs typeface="Arial"/>
              </a:rPr>
              <a:t>heads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of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65" dirty="0">
                <a:latin typeface="Arial"/>
                <a:cs typeface="Arial"/>
              </a:rPr>
              <a:t>entities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00" dirty="0">
                <a:latin typeface="Arial"/>
                <a:cs typeface="Arial"/>
              </a:rPr>
              <a:t>along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85" dirty="0">
                <a:latin typeface="Arial"/>
                <a:cs typeface="Arial"/>
              </a:rPr>
              <a:t>with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60" dirty="0">
                <a:latin typeface="Arial"/>
                <a:cs typeface="Arial"/>
              </a:rPr>
              <a:t>critical </a:t>
            </a:r>
            <a:r>
              <a:rPr sz="1200" spc="120" dirty="0">
                <a:latin typeface="Arial"/>
                <a:cs typeface="Arial"/>
              </a:rPr>
              <a:t>members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representing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engineering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130" dirty="0">
                <a:latin typeface="Arial"/>
                <a:cs typeface="Arial"/>
              </a:rPr>
              <a:t>and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135" dirty="0">
                <a:latin typeface="Arial"/>
                <a:cs typeface="Arial"/>
              </a:rPr>
              <a:t>human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40" dirty="0">
                <a:latin typeface="Arial"/>
                <a:cs typeface="Arial"/>
              </a:rPr>
              <a:t>resources.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900737" y="4376737"/>
            <a:ext cx="390525" cy="390525"/>
            <a:chOff x="5900737" y="4376737"/>
            <a:chExt cx="390525" cy="390525"/>
          </a:xfrm>
        </p:grpSpPr>
        <p:sp>
          <p:nvSpPr>
            <p:cNvPr id="22" name="object 22"/>
            <p:cNvSpPr/>
            <p:nvPr/>
          </p:nvSpPr>
          <p:spPr>
            <a:xfrm>
              <a:off x="5905500" y="4381500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76199"/>
                  </a:moveTo>
                  <a:lnTo>
                    <a:pt x="5988" y="46539"/>
                  </a:lnTo>
                  <a:lnTo>
                    <a:pt x="22318" y="22318"/>
                  </a:lnTo>
                  <a:lnTo>
                    <a:pt x="46539" y="5988"/>
                  </a:lnTo>
                  <a:lnTo>
                    <a:pt x="76199" y="0"/>
                  </a:lnTo>
                  <a:lnTo>
                    <a:pt x="304799" y="0"/>
                  </a:lnTo>
                  <a:lnTo>
                    <a:pt x="347075" y="12802"/>
                  </a:lnTo>
                  <a:lnTo>
                    <a:pt x="375199" y="47039"/>
                  </a:lnTo>
                  <a:lnTo>
                    <a:pt x="380999" y="76199"/>
                  </a:lnTo>
                  <a:lnTo>
                    <a:pt x="380999" y="304799"/>
                  </a:lnTo>
                  <a:lnTo>
                    <a:pt x="375011" y="334460"/>
                  </a:lnTo>
                  <a:lnTo>
                    <a:pt x="358681" y="358681"/>
                  </a:lnTo>
                  <a:lnTo>
                    <a:pt x="334460" y="375011"/>
                  </a:lnTo>
                  <a:lnTo>
                    <a:pt x="304799" y="380999"/>
                  </a:lnTo>
                  <a:lnTo>
                    <a:pt x="76199" y="380999"/>
                  </a:lnTo>
                  <a:lnTo>
                    <a:pt x="46539" y="375011"/>
                  </a:lnTo>
                  <a:lnTo>
                    <a:pt x="22318" y="358681"/>
                  </a:lnTo>
                  <a:lnTo>
                    <a:pt x="5988" y="334460"/>
                  </a:lnTo>
                  <a:lnTo>
                    <a:pt x="0" y="304799"/>
                  </a:lnTo>
                  <a:lnTo>
                    <a:pt x="0" y="76199"/>
                  </a:lnTo>
                  <a:close/>
                </a:path>
              </a:pathLst>
            </a:custGeom>
            <a:ln w="9524">
              <a:solidFill>
                <a:srgbClr val="BDB8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05500" y="4381500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380999" y="380999"/>
                  </a:moveTo>
                  <a:lnTo>
                    <a:pt x="0" y="380999"/>
                  </a:lnTo>
                  <a:lnTo>
                    <a:pt x="0" y="0"/>
                  </a:lnTo>
                  <a:lnTo>
                    <a:pt x="380999" y="0"/>
                  </a:lnTo>
                  <a:lnTo>
                    <a:pt x="380999" y="380999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905500" y="4381500"/>
            <a:ext cx="381000" cy="3810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13030">
              <a:lnSpc>
                <a:spcPct val="100000"/>
              </a:lnSpc>
              <a:spcBef>
                <a:spcPts val="340"/>
              </a:spcBef>
            </a:pPr>
            <a:r>
              <a:rPr sz="1800" b="1" spc="16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54800" y="4203657"/>
            <a:ext cx="4626610" cy="100584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spc="105" dirty="0">
                <a:solidFill>
                  <a:srgbClr val="C90F14"/>
                </a:solidFill>
                <a:latin typeface="Arial"/>
                <a:cs typeface="Arial"/>
              </a:rPr>
              <a:t>Working</a:t>
            </a:r>
            <a:r>
              <a:rPr sz="1600" b="1" spc="-110" dirty="0">
                <a:solidFill>
                  <a:srgbClr val="C90F14"/>
                </a:solidFill>
                <a:latin typeface="Arial"/>
                <a:cs typeface="Arial"/>
              </a:rPr>
              <a:t> </a:t>
            </a:r>
            <a:r>
              <a:rPr sz="1600" b="1" spc="45" dirty="0">
                <a:solidFill>
                  <a:srgbClr val="C90F14"/>
                </a:solidFill>
                <a:latin typeface="Arial"/>
                <a:cs typeface="Arial"/>
              </a:rPr>
              <a:t>Groups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700"/>
              </a:spcBef>
            </a:pPr>
            <a:r>
              <a:rPr sz="1200" spc="55" dirty="0">
                <a:latin typeface="Arial"/>
                <a:cs typeface="Arial"/>
              </a:rPr>
              <a:t>Divisional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95" dirty="0">
                <a:latin typeface="Arial"/>
                <a:cs typeface="Arial"/>
              </a:rPr>
              <a:t>heads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30" dirty="0">
                <a:latin typeface="Arial"/>
                <a:cs typeface="Arial"/>
              </a:rPr>
              <a:t>and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14" dirty="0">
                <a:latin typeface="Arial"/>
                <a:cs typeface="Arial"/>
              </a:rPr>
              <a:t>teams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05" dirty="0">
                <a:latin typeface="Arial"/>
                <a:cs typeface="Arial"/>
              </a:rPr>
              <a:t>from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10" dirty="0">
                <a:latin typeface="Arial"/>
                <a:cs typeface="Arial"/>
              </a:rPr>
              <a:t>both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65" dirty="0">
                <a:latin typeface="Arial"/>
                <a:cs typeface="Arial"/>
              </a:rPr>
              <a:t>entities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10" dirty="0">
                <a:latin typeface="Arial"/>
                <a:cs typeface="Arial"/>
              </a:rPr>
              <a:t>formed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two working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groups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00" dirty="0">
                <a:latin typeface="Arial"/>
                <a:cs typeface="Arial"/>
              </a:rPr>
              <a:t>to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95" dirty="0">
                <a:latin typeface="Arial"/>
                <a:cs typeface="Arial"/>
              </a:rPr>
              <a:t>formulate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30" dirty="0">
                <a:latin typeface="Arial"/>
                <a:cs typeface="Arial"/>
              </a:rPr>
              <a:t>and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60" dirty="0">
                <a:latin typeface="Arial"/>
                <a:cs typeface="Arial"/>
              </a:rPr>
              <a:t>finalise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the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technical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terms </a:t>
            </a:r>
            <a:r>
              <a:rPr sz="1200" spc="80" dirty="0">
                <a:latin typeface="Arial"/>
                <a:cs typeface="Arial"/>
              </a:rPr>
              <a:t>of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55" dirty="0">
                <a:latin typeface="Arial"/>
                <a:cs typeface="Arial"/>
              </a:rPr>
              <a:t>reference,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65" dirty="0">
                <a:latin typeface="Arial"/>
                <a:cs typeface="Arial"/>
              </a:rPr>
              <a:t>work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60" dirty="0">
                <a:latin typeface="Arial"/>
                <a:cs typeface="Arial"/>
              </a:rPr>
              <a:t>plan,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30" dirty="0">
                <a:latin typeface="Arial"/>
                <a:cs typeface="Arial"/>
              </a:rPr>
              <a:t>and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95" dirty="0">
                <a:latin typeface="Arial"/>
                <a:cs typeface="Arial"/>
              </a:rPr>
              <a:t>HR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55" dirty="0">
                <a:latin typeface="Arial"/>
                <a:cs typeface="Arial"/>
              </a:rPr>
              <a:t>terms.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900737" y="5567362"/>
            <a:ext cx="390525" cy="390525"/>
            <a:chOff x="5900737" y="5567362"/>
            <a:chExt cx="390525" cy="390525"/>
          </a:xfrm>
        </p:grpSpPr>
        <p:sp>
          <p:nvSpPr>
            <p:cNvPr id="27" name="object 27"/>
            <p:cNvSpPr/>
            <p:nvPr/>
          </p:nvSpPr>
          <p:spPr>
            <a:xfrm>
              <a:off x="5905500" y="5572125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76199"/>
                  </a:moveTo>
                  <a:lnTo>
                    <a:pt x="5988" y="46539"/>
                  </a:lnTo>
                  <a:lnTo>
                    <a:pt x="22318" y="22318"/>
                  </a:lnTo>
                  <a:lnTo>
                    <a:pt x="46539" y="5988"/>
                  </a:lnTo>
                  <a:lnTo>
                    <a:pt x="76199" y="0"/>
                  </a:lnTo>
                  <a:lnTo>
                    <a:pt x="304799" y="0"/>
                  </a:lnTo>
                  <a:lnTo>
                    <a:pt x="347075" y="12802"/>
                  </a:lnTo>
                  <a:lnTo>
                    <a:pt x="375199" y="47039"/>
                  </a:lnTo>
                  <a:lnTo>
                    <a:pt x="380999" y="76199"/>
                  </a:lnTo>
                  <a:lnTo>
                    <a:pt x="380999" y="304799"/>
                  </a:lnTo>
                  <a:lnTo>
                    <a:pt x="375011" y="334460"/>
                  </a:lnTo>
                  <a:lnTo>
                    <a:pt x="358681" y="358681"/>
                  </a:lnTo>
                  <a:lnTo>
                    <a:pt x="334460" y="375011"/>
                  </a:lnTo>
                  <a:lnTo>
                    <a:pt x="304799" y="380999"/>
                  </a:lnTo>
                  <a:lnTo>
                    <a:pt x="76199" y="380999"/>
                  </a:lnTo>
                  <a:lnTo>
                    <a:pt x="46539" y="375011"/>
                  </a:lnTo>
                  <a:lnTo>
                    <a:pt x="22318" y="358681"/>
                  </a:lnTo>
                  <a:lnTo>
                    <a:pt x="5988" y="334460"/>
                  </a:lnTo>
                  <a:lnTo>
                    <a:pt x="0" y="304799"/>
                  </a:lnTo>
                  <a:lnTo>
                    <a:pt x="0" y="76199"/>
                  </a:lnTo>
                  <a:close/>
                </a:path>
              </a:pathLst>
            </a:custGeom>
            <a:ln w="9524">
              <a:solidFill>
                <a:srgbClr val="BDB8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905500" y="5572125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380999" y="380999"/>
                  </a:moveTo>
                  <a:lnTo>
                    <a:pt x="0" y="380999"/>
                  </a:lnTo>
                  <a:lnTo>
                    <a:pt x="0" y="0"/>
                  </a:lnTo>
                  <a:lnTo>
                    <a:pt x="380999" y="0"/>
                  </a:lnTo>
                  <a:lnTo>
                    <a:pt x="380999" y="380999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905500" y="5572125"/>
            <a:ext cx="381000" cy="3810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340"/>
              </a:spcBef>
            </a:pPr>
            <a:r>
              <a:rPr sz="1800" b="1" spc="12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85664" y="5394282"/>
            <a:ext cx="4551680" cy="100584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230120">
              <a:lnSpc>
                <a:spcPct val="100000"/>
              </a:lnSpc>
              <a:spcBef>
                <a:spcPts val="960"/>
              </a:spcBef>
            </a:pPr>
            <a:r>
              <a:rPr sz="1600" b="1" spc="120" dirty="0">
                <a:solidFill>
                  <a:srgbClr val="C90F14"/>
                </a:solidFill>
                <a:latin typeface="Arial"/>
                <a:cs typeface="Arial"/>
              </a:rPr>
              <a:t>Agreement</a:t>
            </a:r>
            <a:r>
              <a:rPr sz="1600" b="1" spc="-135" dirty="0">
                <a:solidFill>
                  <a:srgbClr val="C90F14"/>
                </a:solidFill>
                <a:latin typeface="Arial"/>
                <a:cs typeface="Arial"/>
              </a:rPr>
              <a:t> </a:t>
            </a:r>
            <a:r>
              <a:rPr sz="1600" b="1" spc="50" dirty="0">
                <a:solidFill>
                  <a:srgbClr val="C90F14"/>
                </a:solidFill>
                <a:latin typeface="Arial"/>
                <a:cs typeface="Arial"/>
              </a:rPr>
              <a:t>Finalised</a:t>
            </a:r>
            <a:endParaRPr sz="1600">
              <a:latin typeface="Arial"/>
              <a:cs typeface="Arial"/>
            </a:endParaRPr>
          </a:p>
          <a:p>
            <a:pPr marL="12700" marR="5080" indent="593090" algn="r">
              <a:lnSpc>
                <a:spcPts val="1430"/>
              </a:lnSpc>
              <a:spcBef>
                <a:spcPts val="700"/>
              </a:spcBef>
            </a:pPr>
            <a:r>
              <a:rPr sz="1200" spc="80" dirty="0">
                <a:latin typeface="Arial"/>
                <a:cs typeface="Arial"/>
              </a:rPr>
              <a:t>Governance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criteria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were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ascertained;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100" dirty="0">
                <a:latin typeface="Arial"/>
                <a:cs typeface="Arial"/>
              </a:rPr>
              <a:t>secondment agreements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were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95" dirty="0">
                <a:latin typeface="Arial"/>
                <a:cs typeface="Arial"/>
              </a:rPr>
              <a:t>crafted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30" dirty="0">
                <a:latin typeface="Arial"/>
                <a:cs typeface="Arial"/>
              </a:rPr>
              <a:t>and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reviewed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05" dirty="0">
                <a:latin typeface="Arial"/>
                <a:cs typeface="Arial"/>
              </a:rPr>
              <a:t>by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legal representatives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05" dirty="0">
                <a:latin typeface="Arial"/>
                <a:cs typeface="Arial"/>
              </a:rPr>
              <a:t>from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10" dirty="0">
                <a:latin typeface="Arial"/>
                <a:cs typeface="Arial"/>
              </a:rPr>
              <a:t>both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65" dirty="0">
                <a:latin typeface="Arial"/>
                <a:cs typeface="Arial"/>
              </a:rPr>
              <a:t>entities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for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00" dirty="0">
                <a:latin typeface="Arial"/>
                <a:cs typeface="Arial"/>
              </a:rPr>
              <a:t>approval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05" dirty="0">
                <a:latin typeface="Arial"/>
                <a:cs typeface="Arial"/>
              </a:rPr>
              <a:t>by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the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HOEs.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12273" y="2070296"/>
            <a:ext cx="3625850" cy="3581400"/>
            <a:chOff x="4312273" y="2070296"/>
            <a:chExt cx="3625850" cy="3581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1480" y="3794763"/>
              <a:ext cx="1864860" cy="184571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61539" y="3894823"/>
              <a:ext cx="1610995" cy="1591945"/>
            </a:xfrm>
            <a:custGeom>
              <a:avLst/>
              <a:gdLst/>
              <a:ahLst/>
              <a:cxnLst/>
              <a:rect l="l" t="t" r="r" b="b"/>
              <a:pathLst>
                <a:path w="1610995" h="1591945">
                  <a:moveTo>
                    <a:pt x="19147" y="1591713"/>
                  </a:moveTo>
                  <a:lnTo>
                    <a:pt x="0" y="1590746"/>
                  </a:lnTo>
                  <a:lnTo>
                    <a:pt x="0" y="0"/>
                  </a:lnTo>
                  <a:lnTo>
                    <a:pt x="1610859" y="0"/>
                  </a:lnTo>
                  <a:lnTo>
                    <a:pt x="1610130" y="48664"/>
                  </a:lnTo>
                  <a:lnTo>
                    <a:pt x="1607955" y="96964"/>
                  </a:lnTo>
                  <a:lnTo>
                    <a:pt x="1604355" y="144879"/>
                  </a:lnTo>
                  <a:lnTo>
                    <a:pt x="1599351" y="192390"/>
                  </a:lnTo>
                  <a:lnTo>
                    <a:pt x="1592964" y="239475"/>
                  </a:lnTo>
                  <a:lnTo>
                    <a:pt x="1585215" y="286113"/>
                  </a:lnTo>
                  <a:lnTo>
                    <a:pt x="1576124" y="332284"/>
                  </a:lnTo>
                  <a:lnTo>
                    <a:pt x="1565713" y="377967"/>
                  </a:lnTo>
                  <a:lnTo>
                    <a:pt x="1554002" y="423141"/>
                  </a:lnTo>
                  <a:lnTo>
                    <a:pt x="1541012" y="467785"/>
                  </a:lnTo>
                  <a:lnTo>
                    <a:pt x="1526764" y="511879"/>
                  </a:lnTo>
                  <a:lnTo>
                    <a:pt x="1511278" y="555401"/>
                  </a:lnTo>
                  <a:lnTo>
                    <a:pt x="1494576" y="598331"/>
                  </a:lnTo>
                  <a:lnTo>
                    <a:pt x="1476678" y="640648"/>
                  </a:lnTo>
                  <a:lnTo>
                    <a:pt x="1457605" y="682331"/>
                  </a:lnTo>
                  <a:lnTo>
                    <a:pt x="1437378" y="723359"/>
                  </a:lnTo>
                  <a:lnTo>
                    <a:pt x="1416017" y="763712"/>
                  </a:lnTo>
                  <a:lnTo>
                    <a:pt x="1393544" y="803369"/>
                  </a:lnTo>
                  <a:lnTo>
                    <a:pt x="1369980" y="842308"/>
                  </a:lnTo>
                  <a:lnTo>
                    <a:pt x="1345344" y="880510"/>
                  </a:lnTo>
                  <a:lnTo>
                    <a:pt x="1319659" y="917953"/>
                  </a:lnTo>
                  <a:lnTo>
                    <a:pt x="1292944" y="954616"/>
                  </a:lnTo>
                  <a:lnTo>
                    <a:pt x="1265220" y="990479"/>
                  </a:lnTo>
                  <a:lnTo>
                    <a:pt x="1236509" y="1025521"/>
                  </a:lnTo>
                  <a:lnTo>
                    <a:pt x="1206831" y="1059721"/>
                  </a:lnTo>
                  <a:lnTo>
                    <a:pt x="1176207" y="1093058"/>
                  </a:lnTo>
                  <a:lnTo>
                    <a:pt x="1144658" y="1125512"/>
                  </a:lnTo>
                  <a:lnTo>
                    <a:pt x="1112205" y="1157061"/>
                  </a:lnTo>
                  <a:lnTo>
                    <a:pt x="1078868" y="1187685"/>
                  </a:lnTo>
                  <a:lnTo>
                    <a:pt x="1044668" y="1217363"/>
                  </a:lnTo>
                  <a:lnTo>
                    <a:pt x="1009626" y="1246074"/>
                  </a:lnTo>
                  <a:lnTo>
                    <a:pt x="973763" y="1273797"/>
                  </a:lnTo>
                  <a:lnTo>
                    <a:pt x="937100" y="1300512"/>
                  </a:lnTo>
                  <a:lnTo>
                    <a:pt x="899657" y="1326198"/>
                  </a:lnTo>
                  <a:lnTo>
                    <a:pt x="861455" y="1350833"/>
                  </a:lnTo>
                  <a:lnTo>
                    <a:pt x="822516" y="1374398"/>
                  </a:lnTo>
                  <a:lnTo>
                    <a:pt x="782859" y="1396871"/>
                  </a:lnTo>
                  <a:lnTo>
                    <a:pt x="742506" y="1418232"/>
                  </a:lnTo>
                  <a:lnTo>
                    <a:pt x="701478" y="1438459"/>
                  </a:lnTo>
                  <a:lnTo>
                    <a:pt x="659795" y="1457532"/>
                  </a:lnTo>
                  <a:lnTo>
                    <a:pt x="617478" y="1475430"/>
                  </a:lnTo>
                  <a:lnTo>
                    <a:pt x="574548" y="1492132"/>
                  </a:lnTo>
                  <a:lnTo>
                    <a:pt x="531026" y="1507618"/>
                  </a:lnTo>
                  <a:lnTo>
                    <a:pt x="486932" y="1521866"/>
                  </a:lnTo>
                  <a:lnTo>
                    <a:pt x="442288" y="1534856"/>
                  </a:lnTo>
                  <a:lnTo>
                    <a:pt x="397114" y="1546567"/>
                  </a:lnTo>
                  <a:lnTo>
                    <a:pt x="351431" y="1556978"/>
                  </a:lnTo>
                  <a:lnTo>
                    <a:pt x="305260" y="1566069"/>
                  </a:lnTo>
                  <a:lnTo>
                    <a:pt x="258622" y="1573818"/>
                  </a:lnTo>
                  <a:lnTo>
                    <a:pt x="211537" y="1580205"/>
                  </a:lnTo>
                  <a:lnTo>
                    <a:pt x="164026" y="1585209"/>
                  </a:lnTo>
                  <a:lnTo>
                    <a:pt x="116110" y="1588809"/>
                  </a:lnTo>
                  <a:lnTo>
                    <a:pt x="67811" y="1590984"/>
                  </a:lnTo>
                  <a:lnTo>
                    <a:pt x="19147" y="1591713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2273" y="3805923"/>
              <a:ext cx="1864860" cy="184571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439273" y="3894823"/>
              <a:ext cx="1610995" cy="1591945"/>
            </a:xfrm>
            <a:custGeom>
              <a:avLst/>
              <a:gdLst/>
              <a:ahLst/>
              <a:cxnLst/>
              <a:rect l="l" t="t" r="r" b="b"/>
              <a:pathLst>
                <a:path w="1610995" h="1591945">
                  <a:moveTo>
                    <a:pt x="1591712" y="1591713"/>
                  </a:moveTo>
                  <a:lnTo>
                    <a:pt x="1543049" y="1590984"/>
                  </a:lnTo>
                  <a:lnTo>
                    <a:pt x="1494749" y="1588809"/>
                  </a:lnTo>
                  <a:lnTo>
                    <a:pt x="1446833" y="1585209"/>
                  </a:lnTo>
                  <a:lnTo>
                    <a:pt x="1399323" y="1580205"/>
                  </a:lnTo>
                  <a:lnTo>
                    <a:pt x="1352238" y="1573818"/>
                  </a:lnTo>
                  <a:lnTo>
                    <a:pt x="1305599" y="1566069"/>
                  </a:lnTo>
                  <a:lnTo>
                    <a:pt x="1259428" y="1556978"/>
                  </a:lnTo>
                  <a:lnTo>
                    <a:pt x="1213745" y="1546567"/>
                  </a:lnTo>
                  <a:lnTo>
                    <a:pt x="1168571" y="1534856"/>
                  </a:lnTo>
                  <a:lnTo>
                    <a:pt x="1123927" y="1521866"/>
                  </a:lnTo>
                  <a:lnTo>
                    <a:pt x="1079834" y="1507618"/>
                  </a:lnTo>
                  <a:lnTo>
                    <a:pt x="1036312" y="1492132"/>
                  </a:lnTo>
                  <a:lnTo>
                    <a:pt x="993382" y="1475430"/>
                  </a:lnTo>
                  <a:lnTo>
                    <a:pt x="951065" y="1457532"/>
                  </a:lnTo>
                  <a:lnTo>
                    <a:pt x="909382" y="1438459"/>
                  </a:lnTo>
                  <a:lnTo>
                    <a:pt x="868353" y="1418232"/>
                  </a:lnTo>
                  <a:lnTo>
                    <a:pt x="828000" y="1396871"/>
                  </a:lnTo>
                  <a:lnTo>
                    <a:pt x="788344" y="1374398"/>
                  </a:lnTo>
                  <a:lnTo>
                    <a:pt x="749404" y="1350833"/>
                  </a:lnTo>
                  <a:lnTo>
                    <a:pt x="711203" y="1326198"/>
                  </a:lnTo>
                  <a:lnTo>
                    <a:pt x="673760" y="1300512"/>
                  </a:lnTo>
                  <a:lnTo>
                    <a:pt x="637096" y="1273797"/>
                  </a:lnTo>
                  <a:lnTo>
                    <a:pt x="601233" y="1246074"/>
                  </a:lnTo>
                  <a:lnTo>
                    <a:pt x="566192" y="1217363"/>
                  </a:lnTo>
                  <a:lnTo>
                    <a:pt x="531992" y="1187685"/>
                  </a:lnTo>
                  <a:lnTo>
                    <a:pt x="498655" y="1157061"/>
                  </a:lnTo>
                  <a:lnTo>
                    <a:pt x="466201" y="1125512"/>
                  </a:lnTo>
                  <a:lnTo>
                    <a:pt x="434652" y="1093058"/>
                  </a:lnTo>
                  <a:lnTo>
                    <a:pt x="404028" y="1059721"/>
                  </a:lnTo>
                  <a:lnTo>
                    <a:pt x="374350" y="1025521"/>
                  </a:lnTo>
                  <a:lnTo>
                    <a:pt x="345639" y="990479"/>
                  </a:lnTo>
                  <a:lnTo>
                    <a:pt x="317916" y="954616"/>
                  </a:lnTo>
                  <a:lnTo>
                    <a:pt x="291201" y="917953"/>
                  </a:lnTo>
                  <a:lnTo>
                    <a:pt x="265515" y="880510"/>
                  </a:lnTo>
                  <a:lnTo>
                    <a:pt x="240879" y="842308"/>
                  </a:lnTo>
                  <a:lnTo>
                    <a:pt x="217315" y="803369"/>
                  </a:lnTo>
                  <a:lnTo>
                    <a:pt x="194842" y="763712"/>
                  </a:lnTo>
                  <a:lnTo>
                    <a:pt x="173481" y="723359"/>
                  </a:lnTo>
                  <a:lnTo>
                    <a:pt x="153254" y="682331"/>
                  </a:lnTo>
                  <a:lnTo>
                    <a:pt x="134181" y="640648"/>
                  </a:lnTo>
                  <a:lnTo>
                    <a:pt x="116283" y="598331"/>
                  </a:lnTo>
                  <a:lnTo>
                    <a:pt x="99581" y="555401"/>
                  </a:lnTo>
                  <a:lnTo>
                    <a:pt x="84095" y="511879"/>
                  </a:lnTo>
                  <a:lnTo>
                    <a:pt x="69847" y="467785"/>
                  </a:lnTo>
                  <a:lnTo>
                    <a:pt x="56857" y="423141"/>
                  </a:lnTo>
                  <a:lnTo>
                    <a:pt x="45146" y="377967"/>
                  </a:lnTo>
                  <a:lnTo>
                    <a:pt x="34735" y="332284"/>
                  </a:lnTo>
                  <a:lnTo>
                    <a:pt x="25644" y="286113"/>
                  </a:lnTo>
                  <a:lnTo>
                    <a:pt x="17895" y="239475"/>
                  </a:lnTo>
                  <a:lnTo>
                    <a:pt x="11508" y="192390"/>
                  </a:lnTo>
                  <a:lnTo>
                    <a:pt x="6504" y="144879"/>
                  </a:lnTo>
                  <a:lnTo>
                    <a:pt x="2904" y="96964"/>
                  </a:lnTo>
                  <a:lnTo>
                    <a:pt x="729" y="48664"/>
                  </a:lnTo>
                  <a:lnTo>
                    <a:pt x="0" y="0"/>
                  </a:lnTo>
                  <a:lnTo>
                    <a:pt x="1610860" y="0"/>
                  </a:lnTo>
                  <a:lnTo>
                    <a:pt x="1610860" y="1590746"/>
                  </a:lnTo>
                  <a:lnTo>
                    <a:pt x="1591712" y="1591713"/>
                  </a:lnTo>
                  <a:close/>
                </a:path>
              </a:pathLst>
            </a:custGeom>
            <a:solidFill>
              <a:srgbClr val="FA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9215" y="2097235"/>
              <a:ext cx="1864860" cy="184571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39273" y="2197295"/>
              <a:ext cx="1610995" cy="1591945"/>
            </a:xfrm>
            <a:custGeom>
              <a:avLst/>
              <a:gdLst/>
              <a:ahLst/>
              <a:cxnLst/>
              <a:rect l="l" t="t" r="r" b="b"/>
              <a:pathLst>
                <a:path w="1610995" h="1591945">
                  <a:moveTo>
                    <a:pt x="1610860" y="1591713"/>
                  </a:moveTo>
                  <a:lnTo>
                    <a:pt x="0" y="1591713"/>
                  </a:lnTo>
                  <a:lnTo>
                    <a:pt x="729" y="1543049"/>
                  </a:lnTo>
                  <a:lnTo>
                    <a:pt x="2904" y="1494749"/>
                  </a:lnTo>
                  <a:lnTo>
                    <a:pt x="6504" y="1446834"/>
                  </a:lnTo>
                  <a:lnTo>
                    <a:pt x="11508" y="1399323"/>
                  </a:lnTo>
                  <a:lnTo>
                    <a:pt x="17895" y="1352238"/>
                  </a:lnTo>
                  <a:lnTo>
                    <a:pt x="25644" y="1305600"/>
                  </a:lnTo>
                  <a:lnTo>
                    <a:pt x="34735" y="1259429"/>
                  </a:lnTo>
                  <a:lnTo>
                    <a:pt x="45146" y="1213746"/>
                  </a:lnTo>
                  <a:lnTo>
                    <a:pt x="56857" y="1168572"/>
                  </a:lnTo>
                  <a:lnTo>
                    <a:pt x="69847" y="1123928"/>
                  </a:lnTo>
                  <a:lnTo>
                    <a:pt x="84095" y="1079834"/>
                  </a:lnTo>
                  <a:lnTo>
                    <a:pt x="99581" y="1036312"/>
                  </a:lnTo>
                  <a:lnTo>
                    <a:pt x="116283" y="993382"/>
                  </a:lnTo>
                  <a:lnTo>
                    <a:pt x="134181" y="951065"/>
                  </a:lnTo>
                  <a:lnTo>
                    <a:pt x="153254" y="909382"/>
                  </a:lnTo>
                  <a:lnTo>
                    <a:pt x="173481" y="868354"/>
                  </a:lnTo>
                  <a:lnTo>
                    <a:pt x="194842" y="828001"/>
                  </a:lnTo>
                  <a:lnTo>
                    <a:pt x="217315" y="788344"/>
                  </a:lnTo>
                  <a:lnTo>
                    <a:pt x="240879" y="749405"/>
                  </a:lnTo>
                  <a:lnTo>
                    <a:pt x="265515" y="711203"/>
                  </a:lnTo>
                  <a:lnTo>
                    <a:pt x="291201" y="673760"/>
                  </a:lnTo>
                  <a:lnTo>
                    <a:pt x="317916" y="637097"/>
                  </a:lnTo>
                  <a:lnTo>
                    <a:pt x="345639" y="601234"/>
                  </a:lnTo>
                  <a:lnTo>
                    <a:pt x="374350" y="566192"/>
                  </a:lnTo>
                  <a:lnTo>
                    <a:pt x="404028" y="531992"/>
                  </a:lnTo>
                  <a:lnTo>
                    <a:pt x="434652" y="498655"/>
                  </a:lnTo>
                  <a:lnTo>
                    <a:pt x="466201" y="466201"/>
                  </a:lnTo>
                  <a:lnTo>
                    <a:pt x="498655" y="434652"/>
                  </a:lnTo>
                  <a:lnTo>
                    <a:pt x="531992" y="404028"/>
                  </a:lnTo>
                  <a:lnTo>
                    <a:pt x="566192" y="374350"/>
                  </a:lnTo>
                  <a:lnTo>
                    <a:pt x="601233" y="345639"/>
                  </a:lnTo>
                  <a:lnTo>
                    <a:pt x="637096" y="317916"/>
                  </a:lnTo>
                  <a:lnTo>
                    <a:pt x="673760" y="291201"/>
                  </a:lnTo>
                  <a:lnTo>
                    <a:pt x="711203" y="265515"/>
                  </a:lnTo>
                  <a:lnTo>
                    <a:pt x="749404" y="240880"/>
                  </a:lnTo>
                  <a:lnTo>
                    <a:pt x="788344" y="217315"/>
                  </a:lnTo>
                  <a:lnTo>
                    <a:pt x="828000" y="194842"/>
                  </a:lnTo>
                  <a:lnTo>
                    <a:pt x="868353" y="173481"/>
                  </a:lnTo>
                  <a:lnTo>
                    <a:pt x="909382" y="153254"/>
                  </a:lnTo>
                  <a:lnTo>
                    <a:pt x="951065" y="134181"/>
                  </a:lnTo>
                  <a:lnTo>
                    <a:pt x="993382" y="116283"/>
                  </a:lnTo>
                  <a:lnTo>
                    <a:pt x="1036312" y="99581"/>
                  </a:lnTo>
                  <a:lnTo>
                    <a:pt x="1079834" y="84095"/>
                  </a:lnTo>
                  <a:lnTo>
                    <a:pt x="1123927" y="69847"/>
                  </a:lnTo>
                  <a:lnTo>
                    <a:pt x="1168571" y="56857"/>
                  </a:lnTo>
                  <a:lnTo>
                    <a:pt x="1213745" y="45146"/>
                  </a:lnTo>
                  <a:lnTo>
                    <a:pt x="1259428" y="34735"/>
                  </a:lnTo>
                  <a:lnTo>
                    <a:pt x="1305599" y="25644"/>
                  </a:lnTo>
                  <a:lnTo>
                    <a:pt x="1352238" y="17895"/>
                  </a:lnTo>
                  <a:lnTo>
                    <a:pt x="1399323" y="11508"/>
                  </a:lnTo>
                  <a:lnTo>
                    <a:pt x="1446833" y="6504"/>
                  </a:lnTo>
                  <a:lnTo>
                    <a:pt x="1494749" y="2904"/>
                  </a:lnTo>
                  <a:lnTo>
                    <a:pt x="1543049" y="729"/>
                  </a:lnTo>
                  <a:lnTo>
                    <a:pt x="1591712" y="0"/>
                  </a:lnTo>
                  <a:lnTo>
                    <a:pt x="1610860" y="967"/>
                  </a:lnTo>
                  <a:lnTo>
                    <a:pt x="1610860" y="1591713"/>
                  </a:lnTo>
                  <a:close/>
                </a:path>
              </a:pathLst>
            </a:custGeom>
            <a:solidFill>
              <a:srgbClr val="4604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2640" y="2070296"/>
              <a:ext cx="1864860" cy="184571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61539" y="2197296"/>
              <a:ext cx="1610995" cy="1591945"/>
            </a:xfrm>
            <a:custGeom>
              <a:avLst/>
              <a:gdLst/>
              <a:ahLst/>
              <a:cxnLst/>
              <a:rect l="l" t="t" r="r" b="b"/>
              <a:pathLst>
                <a:path w="1610995" h="1591945">
                  <a:moveTo>
                    <a:pt x="1610859" y="1591713"/>
                  </a:moveTo>
                  <a:lnTo>
                    <a:pt x="0" y="1591713"/>
                  </a:lnTo>
                  <a:lnTo>
                    <a:pt x="0" y="966"/>
                  </a:lnTo>
                  <a:lnTo>
                    <a:pt x="19147" y="0"/>
                  </a:lnTo>
                  <a:lnTo>
                    <a:pt x="67811" y="729"/>
                  </a:lnTo>
                  <a:lnTo>
                    <a:pt x="116110" y="2904"/>
                  </a:lnTo>
                  <a:lnTo>
                    <a:pt x="164026" y="6504"/>
                  </a:lnTo>
                  <a:lnTo>
                    <a:pt x="211537" y="11508"/>
                  </a:lnTo>
                  <a:lnTo>
                    <a:pt x="258622" y="17895"/>
                  </a:lnTo>
                  <a:lnTo>
                    <a:pt x="305260" y="25644"/>
                  </a:lnTo>
                  <a:lnTo>
                    <a:pt x="351431" y="34735"/>
                  </a:lnTo>
                  <a:lnTo>
                    <a:pt x="397114" y="45146"/>
                  </a:lnTo>
                  <a:lnTo>
                    <a:pt x="442288" y="56857"/>
                  </a:lnTo>
                  <a:lnTo>
                    <a:pt x="486932" y="69847"/>
                  </a:lnTo>
                  <a:lnTo>
                    <a:pt x="531026" y="84095"/>
                  </a:lnTo>
                  <a:lnTo>
                    <a:pt x="574548" y="99581"/>
                  </a:lnTo>
                  <a:lnTo>
                    <a:pt x="617478" y="116283"/>
                  </a:lnTo>
                  <a:lnTo>
                    <a:pt x="659795" y="134181"/>
                  </a:lnTo>
                  <a:lnTo>
                    <a:pt x="701478" y="153254"/>
                  </a:lnTo>
                  <a:lnTo>
                    <a:pt x="742506" y="173481"/>
                  </a:lnTo>
                  <a:lnTo>
                    <a:pt x="782859" y="194842"/>
                  </a:lnTo>
                  <a:lnTo>
                    <a:pt x="822516" y="217315"/>
                  </a:lnTo>
                  <a:lnTo>
                    <a:pt x="861455" y="240880"/>
                  </a:lnTo>
                  <a:lnTo>
                    <a:pt x="899657" y="265515"/>
                  </a:lnTo>
                  <a:lnTo>
                    <a:pt x="937100" y="291201"/>
                  </a:lnTo>
                  <a:lnTo>
                    <a:pt x="973763" y="317916"/>
                  </a:lnTo>
                  <a:lnTo>
                    <a:pt x="1009626" y="345639"/>
                  </a:lnTo>
                  <a:lnTo>
                    <a:pt x="1044668" y="374350"/>
                  </a:lnTo>
                  <a:lnTo>
                    <a:pt x="1078868" y="404028"/>
                  </a:lnTo>
                  <a:lnTo>
                    <a:pt x="1112205" y="434652"/>
                  </a:lnTo>
                  <a:lnTo>
                    <a:pt x="1144658" y="466201"/>
                  </a:lnTo>
                  <a:lnTo>
                    <a:pt x="1176207" y="498655"/>
                  </a:lnTo>
                  <a:lnTo>
                    <a:pt x="1206831" y="531992"/>
                  </a:lnTo>
                  <a:lnTo>
                    <a:pt x="1236509" y="566192"/>
                  </a:lnTo>
                  <a:lnTo>
                    <a:pt x="1265220" y="601234"/>
                  </a:lnTo>
                  <a:lnTo>
                    <a:pt x="1292944" y="637097"/>
                  </a:lnTo>
                  <a:lnTo>
                    <a:pt x="1319659" y="673760"/>
                  </a:lnTo>
                  <a:lnTo>
                    <a:pt x="1345344" y="711203"/>
                  </a:lnTo>
                  <a:lnTo>
                    <a:pt x="1369980" y="749404"/>
                  </a:lnTo>
                  <a:lnTo>
                    <a:pt x="1393544" y="788344"/>
                  </a:lnTo>
                  <a:lnTo>
                    <a:pt x="1416017" y="828001"/>
                  </a:lnTo>
                  <a:lnTo>
                    <a:pt x="1437378" y="868354"/>
                  </a:lnTo>
                  <a:lnTo>
                    <a:pt x="1457605" y="909382"/>
                  </a:lnTo>
                  <a:lnTo>
                    <a:pt x="1476678" y="951065"/>
                  </a:lnTo>
                  <a:lnTo>
                    <a:pt x="1494576" y="993382"/>
                  </a:lnTo>
                  <a:lnTo>
                    <a:pt x="1511278" y="1036312"/>
                  </a:lnTo>
                  <a:lnTo>
                    <a:pt x="1526764" y="1079834"/>
                  </a:lnTo>
                  <a:lnTo>
                    <a:pt x="1541012" y="1123927"/>
                  </a:lnTo>
                  <a:lnTo>
                    <a:pt x="1554002" y="1168572"/>
                  </a:lnTo>
                  <a:lnTo>
                    <a:pt x="1565713" y="1213746"/>
                  </a:lnTo>
                  <a:lnTo>
                    <a:pt x="1576124" y="1259428"/>
                  </a:lnTo>
                  <a:lnTo>
                    <a:pt x="1585215" y="1305600"/>
                  </a:lnTo>
                  <a:lnTo>
                    <a:pt x="1592964" y="1352238"/>
                  </a:lnTo>
                  <a:lnTo>
                    <a:pt x="1599351" y="1399323"/>
                  </a:lnTo>
                  <a:lnTo>
                    <a:pt x="1604355" y="1446834"/>
                  </a:lnTo>
                  <a:lnTo>
                    <a:pt x="1607955" y="1494749"/>
                  </a:lnTo>
                  <a:lnTo>
                    <a:pt x="1610130" y="1543049"/>
                  </a:lnTo>
                  <a:lnTo>
                    <a:pt x="1610859" y="1591713"/>
                  </a:lnTo>
                  <a:close/>
                </a:path>
              </a:pathLst>
            </a:custGeom>
            <a:solidFill>
              <a:srgbClr val="6806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63570" y="3001804"/>
              <a:ext cx="1712460" cy="171246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287429" y="3025664"/>
              <a:ext cx="1610995" cy="1610995"/>
            </a:xfrm>
            <a:custGeom>
              <a:avLst/>
              <a:gdLst/>
              <a:ahLst/>
              <a:cxnLst/>
              <a:rect l="l" t="t" r="r" b="b"/>
              <a:pathLst>
                <a:path w="1610995" h="1610995">
                  <a:moveTo>
                    <a:pt x="805429" y="1610860"/>
                  </a:moveTo>
                  <a:lnTo>
                    <a:pt x="758104" y="1609493"/>
                  </a:lnTo>
                  <a:lnTo>
                    <a:pt x="711499" y="1605442"/>
                  </a:lnTo>
                  <a:lnTo>
                    <a:pt x="665690" y="1598782"/>
                  </a:lnTo>
                  <a:lnTo>
                    <a:pt x="620752" y="1589589"/>
                  </a:lnTo>
                  <a:lnTo>
                    <a:pt x="576760" y="1577938"/>
                  </a:lnTo>
                  <a:lnTo>
                    <a:pt x="533791" y="1563905"/>
                  </a:lnTo>
                  <a:lnTo>
                    <a:pt x="491920" y="1547566"/>
                  </a:lnTo>
                  <a:lnTo>
                    <a:pt x="451222" y="1528996"/>
                  </a:lnTo>
                  <a:lnTo>
                    <a:pt x="411773" y="1508270"/>
                  </a:lnTo>
                  <a:lnTo>
                    <a:pt x="373648" y="1485465"/>
                  </a:lnTo>
                  <a:lnTo>
                    <a:pt x="336923" y="1460655"/>
                  </a:lnTo>
                  <a:lnTo>
                    <a:pt x="301674" y="1433916"/>
                  </a:lnTo>
                  <a:lnTo>
                    <a:pt x="267976" y="1405325"/>
                  </a:lnTo>
                  <a:lnTo>
                    <a:pt x="235905" y="1374955"/>
                  </a:lnTo>
                  <a:lnTo>
                    <a:pt x="205535" y="1342884"/>
                  </a:lnTo>
                  <a:lnTo>
                    <a:pt x="176943" y="1309186"/>
                  </a:lnTo>
                  <a:lnTo>
                    <a:pt x="150205" y="1273936"/>
                  </a:lnTo>
                  <a:lnTo>
                    <a:pt x="125395" y="1237212"/>
                  </a:lnTo>
                  <a:lnTo>
                    <a:pt x="102590" y="1199087"/>
                  </a:lnTo>
                  <a:lnTo>
                    <a:pt x="81864" y="1159638"/>
                  </a:lnTo>
                  <a:lnTo>
                    <a:pt x="63294" y="1118940"/>
                  </a:lnTo>
                  <a:lnTo>
                    <a:pt x="46955" y="1077069"/>
                  </a:lnTo>
                  <a:lnTo>
                    <a:pt x="32922" y="1034099"/>
                  </a:lnTo>
                  <a:lnTo>
                    <a:pt x="21271" y="990108"/>
                  </a:lnTo>
                  <a:lnTo>
                    <a:pt x="12078" y="945170"/>
                  </a:lnTo>
                  <a:lnTo>
                    <a:pt x="5418" y="899360"/>
                  </a:lnTo>
                  <a:lnTo>
                    <a:pt x="1367" y="852755"/>
                  </a:lnTo>
                  <a:lnTo>
                    <a:pt x="0" y="805430"/>
                  </a:lnTo>
                  <a:lnTo>
                    <a:pt x="1367" y="758105"/>
                  </a:lnTo>
                  <a:lnTo>
                    <a:pt x="5418" y="711500"/>
                  </a:lnTo>
                  <a:lnTo>
                    <a:pt x="12078" y="665690"/>
                  </a:lnTo>
                  <a:lnTo>
                    <a:pt x="21271" y="620752"/>
                  </a:lnTo>
                  <a:lnTo>
                    <a:pt x="32922" y="576761"/>
                  </a:lnTo>
                  <a:lnTo>
                    <a:pt x="46955" y="533791"/>
                  </a:lnTo>
                  <a:lnTo>
                    <a:pt x="63294" y="491920"/>
                  </a:lnTo>
                  <a:lnTo>
                    <a:pt x="81864" y="451222"/>
                  </a:lnTo>
                  <a:lnTo>
                    <a:pt x="102590" y="411773"/>
                  </a:lnTo>
                  <a:lnTo>
                    <a:pt x="125395" y="373648"/>
                  </a:lnTo>
                  <a:lnTo>
                    <a:pt x="150205" y="336923"/>
                  </a:lnTo>
                  <a:lnTo>
                    <a:pt x="176943" y="301674"/>
                  </a:lnTo>
                  <a:lnTo>
                    <a:pt x="205535" y="267976"/>
                  </a:lnTo>
                  <a:lnTo>
                    <a:pt x="235905" y="235905"/>
                  </a:lnTo>
                  <a:lnTo>
                    <a:pt x="267976" y="205535"/>
                  </a:lnTo>
                  <a:lnTo>
                    <a:pt x="301674" y="176944"/>
                  </a:lnTo>
                  <a:lnTo>
                    <a:pt x="336923" y="150205"/>
                  </a:lnTo>
                  <a:lnTo>
                    <a:pt x="373648" y="125395"/>
                  </a:lnTo>
                  <a:lnTo>
                    <a:pt x="411773" y="102590"/>
                  </a:lnTo>
                  <a:lnTo>
                    <a:pt x="451222" y="81864"/>
                  </a:lnTo>
                  <a:lnTo>
                    <a:pt x="491920" y="63294"/>
                  </a:lnTo>
                  <a:lnTo>
                    <a:pt x="533791" y="46955"/>
                  </a:lnTo>
                  <a:lnTo>
                    <a:pt x="576760" y="32922"/>
                  </a:lnTo>
                  <a:lnTo>
                    <a:pt x="620752" y="21271"/>
                  </a:lnTo>
                  <a:lnTo>
                    <a:pt x="665690" y="12078"/>
                  </a:lnTo>
                  <a:lnTo>
                    <a:pt x="711499" y="5418"/>
                  </a:lnTo>
                  <a:lnTo>
                    <a:pt x="758104" y="1367"/>
                  </a:lnTo>
                  <a:lnTo>
                    <a:pt x="805429" y="0"/>
                  </a:lnTo>
                  <a:lnTo>
                    <a:pt x="854549" y="1497"/>
                  </a:lnTo>
                  <a:lnTo>
                    <a:pt x="903235" y="5957"/>
                  </a:lnTo>
                  <a:lnTo>
                    <a:pt x="951364" y="13327"/>
                  </a:lnTo>
                  <a:lnTo>
                    <a:pt x="998813" y="23557"/>
                  </a:lnTo>
                  <a:lnTo>
                    <a:pt x="1045460" y="36596"/>
                  </a:lnTo>
                  <a:lnTo>
                    <a:pt x="1091180" y="52393"/>
                  </a:lnTo>
                  <a:lnTo>
                    <a:pt x="1135851" y="70896"/>
                  </a:lnTo>
                  <a:lnTo>
                    <a:pt x="1179350" y="92055"/>
                  </a:lnTo>
                  <a:lnTo>
                    <a:pt x="1221554" y="115820"/>
                  </a:lnTo>
                  <a:lnTo>
                    <a:pt x="1262339" y="142137"/>
                  </a:lnTo>
                  <a:lnTo>
                    <a:pt x="1301583" y="170958"/>
                  </a:lnTo>
                  <a:lnTo>
                    <a:pt x="1339163" y="202231"/>
                  </a:lnTo>
                  <a:lnTo>
                    <a:pt x="1374955" y="235905"/>
                  </a:lnTo>
                  <a:lnTo>
                    <a:pt x="1408628" y="271697"/>
                  </a:lnTo>
                  <a:lnTo>
                    <a:pt x="1439901" y="309276"/>
                  </a:lnTo>
                  <a:lnTo>
                    <a:pt x="1468722" y="348520"/>
                  </a:lnTo>
                  <a:lnTo>
                    <a:pt x="1495040" y="389306"/>
                  </a:lnTo>
                  <a:lnTo>
                    <a:pt x="1518804" y="431509"/>
                  </a:lnTo>
                  <a:lnTo>
                    <a:pt x="1539963" y="475008"/>
                  </a:lnTo>
                  <a:lnTo>
                    <a:pt x="1558466" y="519679"/>
                  </a:lnTo>
                  <a:lnTo>
                    <a:pt x="1574263" y="565400"/>
                  </a:lnTo>
                  <a:lnTo>
                    <a:pt x="1587302" y="612046"/>
                  </a:lnTo>
                  <a:lnTo>
                    <a:pt x="1597532" y="659495"/>
                  </a:lnTo>
                  <a:lnTo>
                    <a:pt x="1604902" y="707624"/>
                  </a:lnTo>
                  <a:lnTo>
                    <a:pt x="1609362" y="756310"/>
                  </a:lnTo>
                  <a:lnTo>
                    <a:pt x="1610859" y="805430"/>
                  </a:lnTo>
                  <a:lnTo>
                    <a:pt x="1609492" y="852755"/>
                  </a:lnTo>
                  <a:lnTo>
                    <a:pt x="1605441" y="899360"/>
                  </a:lnTo>
                  <a:lnTo>
                    <a:pt x="1598781" y="945170"/>
                  </a:lnTo>
                  <a:lnTo>
                    <a:pt x="1589588" y="990108"/>
                  </a:lnTo>
                  <a:lnTo>
                    <a:pt x="1577937" y="1034099"/>
                  </a:lnTo>
                  <a:lnTo>
                    <a:pt x="1563904" y="1077069"/>
                  </a:lnTo>
                  <a:lnTo>
                    <a:pt x="1547565" y="1118940"/>
                  </a:lnTo>
                  <a:lnTo>
                    <a:pt x="1528995" y="1159638"/>
                  </a:lnTo>
                  <a:lnTo>
                    <a:pt x="1508269" y="1199087"/>
                  </a:lnTo>
                  <a:lnTo>
                    <a:pt x="1485464" y="1237212"/>
                  </a:lnTo>
                  <a:lnTo>
                    <a:pt x="1460654" y="1273936"/>
                  </a:lnTo>
                  <a:lnTo>
                    <a:pt x="1433916" y="1309186"/>
                  </a:lnTo>
                  <a:lnTo>
                    <a:pt x="1405324" y="1342884"/>
                  </a:lnTo>
                  <a:lnTo>
                    <a:pt x="1374954" y="1374955"/>
                  </a:lnTo>
                  <a:lnTo>
                    <a:pt x="1342883" y="1405325"/>
                  </a:lnTo>
                  <a:lnTo>
                    <a:pt x="1309185" y="1433916"/>
                  </a:lnTo>
                  <a:lnTo>
                    <a:pt x="1273936" y="1460655"/>
                  </a:lnTo>
                  <a:lnTo>
                    <a:pt x="1237211" y="1485465"/>
                  </a:lnTo>
                  <a:lnTo>
                    <a:pt x="1199086" y="1508270"/>
                  </a:lnTo>
                  <a:lnTo>
                    <a:pt x="1159637" y="1528996"/>
                  </a:lnTo>
                  <a:lnTo>
                    <a:pt x="1118939" y="1547566"/>
                  </a:lnTo>
                  <a:lnTo>
                    <a:pt x="1077068" y="1563905"/>
                  </a:lnTo>
                  <a:lnTo>
                    <a:pt x="1034099" y="1577938"/>
                  </a:lnTo>
                  <a:lnTo>
                    <a:pt x="990107" y="1589589"/>
                  </a:lnTo>
                  <a:lnTo>
                    <a:pt x="945169" y="1598782"/>
                  </a:lnTo>
                  <a:lnTo>
                    <a:pt x="899360" y="1605442"/>
                  </a:lnTo>
                  <a:lnTo>
                    <a:pt x="852755" y="1609493"/>
                  </a:lnTo>
                  <a:lnTo>
                    <a:pt x="805429" y="16108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3590" y="3092549"/>
              <a:ext cx="1668037" cy="166803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430012" y="3168249"/>
              <a:ext cx="1325880" cy="1325880"/>
            </a:xfrm>
            <a:custGeom>
              <a:avLst/>
              <a:gdLst/>
              <a:ahLst/>
              <a:cxnLst/>
              <a:rect l="l" t="t" r="r" b="b"/>
              <a:pathLst>
                <a:path w="1325879" h="1325879">
                  <a:moveTo>
                    <a:pt x="662846" y="1325691"/>
                  </a:moveTo>
                  <a:lnTo>
                    <a:pt x="615509" y="1324027"/>
                  </a:lnTo>
                  <a:lnTo>
                    <a:pt x="569069" y="1319109"/>
                  </a:lnTo>
                  <a:lnTo>
                    <a:pt x="523640" y="1311049"/>
                  </a:lnTo>
                  <a:lnTo>
                    <a:pt x="479334" y="1299960"/>
                  </a:lnTo>
                  <a:lnTo>
                    <a:pt x="436262" y="1285954"/>
                  </a:lnTo>
                  <a:lnTo>
                    <a:pt x="394538" y="1269142"/>
                  </a:lnTo>
                  <a:lnTo>
                    <a:pt x="354272" y="1249637"/>
                  </a:lnTo>
                  <a:lnTo>
                    <a:pt x="315578" y="1227552"/>
                  </a:lnTo>
                  <a:lnTo>
                    <a:pt x="278568" y="1202998"/>
                  </a:lnTo>
                  <a:lnTo>
                    <a:pt x="243353" y="1176087"/>
                  </a:lnTo>
                  <a:lnTo>
                    <a:pt x="210046" y="1146932"/>
                  </a:lnTo>
                  <a:lnTo>
                    <a:pt x="178759" y="1115645"/>
                  </a:lnTo>
                  <a:lnTo>
                    <a:pt x="149604" y="1082338"/>
                  </a:lnTo>
                  <a:lnTo>
                    <a:pt x="122693" y="1047123"/>
                  </a:lnTo>
                  <a:lnTo>
                    <a:pt x="98139" y="1010113"/>
                  </a:lnTo>
                  <a:lnTo>
                    <a:pt x="76054" y="971419"/>
                  </a:lnTo>
                  <a:lnTo>
                    <a:pt x="56549" y="931154"/>
                  </a:lnTo>
                  <a:lnTo>
                    <a:pt x="39737" y="889429"/>
                  </a:lnTo>
                  <a:lnTo>
                    <a:pt x="25731" y="846358"/>
                  </a:lnTo>
                  <a:lnTo>
                    <a:pt x="14642" y="802052"/>
                  </a:lnTo>
                  <a:lnTo>
                    <a:pt x="6582" y="756623"/>
                  </a:lnTo>
                  <a:lnTo>
                    <a:pt x="1664" y="710183"/>
                  </a:lnTo>
                  <a:lnTo>
                    <a:pt x="0" y="662845"/>
                  </a:lnTo>
                  <a:lnTo>
                    <a:pt x="1664" y="615508"/>
                  </a:lnTo>
                  <a:lnTo>
                    <a:pt x="6582" y="569068"/>
                  </a:lnTo>
                  <a:lnTo>
                    <a:pt x="14642" y="523639"/>
                  </a:lnTo>
                  <a:lnTo>
                    <a:pt x="25731" y="479333"/>
                  </a:lnTo>
                  <a:lnTo>
                    <a:pt x="39737" y="436262"/>
                  </a:lnTo>
                  <a:lnTo>
                    <a:pt x="56549" y="394537"/>
                  </a:lnTo>
                  <a:lnTo>
                    <a:pt x="76054" y="354272"/>
                  </a:lnTo>
                  <a:lnTo>
                    <a:pt x="98139" y="315578"/>
                  </a:lnTo>
                  <a:lnTo>
                    <a:pt x="122693" y="278567"/>
                  </a:lnTo>
                  <a:lnTo>
                    <a:pt x="149604" y="243353"/>
                  </a:lnTo>
                  <a:lnTo>
                    <a:pt x="178759" y="210046"/>
                  </a:lnTo>
                  <a:lnTo>
                    <a:pt x="210046" y="178759"/>
                  </a:lnTo>
                  <a:lnTo>
                    <a:pt x="243353" y="149604"/>
                  </a:lnTo>
                  <a:lnTo>
                    <a:pt x="278568" y="122693"/>
                  </a:lnTo>
                  <a:lnTo>
                    <a:pt x="315578" y="98139"/>
                  </a:lnTo>
                  <a:lnTo>
                    <a:pt x="354272" y="76054"/>
                  </a:lnTo>
                  <a:lnTo>
                    <a:pt x="394538" y="56549"/>
                  </a:lnTo>
                  <a:lnTo>
                    <a:pt x="436262" y="39737"/>
                  </a:lnTo>
                  <a:lnTo>
                    <a:pt x="479334" y="25731"/>
                  </a:lnTo>
                  <a:lnTo>
                    <a:pt x="523640" y="14642"/>
                  </a:lnTo>
                  <a:lnTo>
                    <a:pt x="569069" y="6582"/>
                  </a:lnTo>
                  <a:lnTo>
                    <a:pt x="615509" y="1664"/>
                  </a:lnTo>
                  <a:lnTo>
                    <a:pt x="662846" y="0"/>
                  </a:lnTo>
                  <a:lnTo>
                    <a:pt x="710585" y="1719"/>
                  </a:lnTo>
                  <a:lnTo>
                    <a:pt x="757799" y="6833"/>
                  </a:lnTo>
                  <a:lnTo>
                    <a:pt x="804322" y="15271"/>
                  </a:lnTo>
                  <a:lnTo>
                    <a:pt x="849986" y="26964"/>
                  </a:lnTo>
                  <a:lnTo>
                    <a:pt x="894625" y="41843"/>
                  </a:lnTo>
                  <a:lnTo>
                    <a:pt x="938070" y="59839"/>
                  </a:lnTo>
                  <a:lnTo>
                    <a:pt x="980155" y="80882"/>
                  </a:lnTo>
                  <a:lnTo>
                    <a:pt x="1020713" y="104903"/>
                  </a:lnTo>
                  <a:lnTo>
                    <a:pt x="1059576" y="131833"/>
                  </a:lnTo>
                  <a:lnTo>
                    <a:pt x="1096578" y="161603"/>
                  </a:lnTo>
                  <a:lnTo>
                    <a:pt x="1131550" y="194143"/>
                  </a:lnTo>
                  <a:lnTo>
                    <a:pt x="1164090" y="229115"/>
                  </a:lnTo>
                  <a:lnTo>
                    <a:pt x="1193860" y="266116"/>
                  </a:lnTo>
                  <a:lnTo>
                    <a:pt x="1220790" y="304980"/>
                  </a:lnTo>
                  <a:lnTo>
                    <a:pt x="1244811" y="345537"/>
                  </a:lnTo>
                  <a:lnTo>
                    <a:pt x="1265854" y="387622"/>
                  </a:lnTo>
                  <a:lnTo>
                    <a:pt x="1283850" y="431068"/>
                  </a:lnTo>
                  <a:lnTo>
                    <a:pt x="1298729" y="475706"/>
                  </a:lnTo>
                  <a:lnTo>
                    <a:pt x="1310422" y="521370"/>
                  </a:lnTo>
                  <a:lnTo>
                    <a:pt x="1318860" y="567893"/>
                  </a:lnTo>
                  <a:lnTo>
                    <a:pt x="1323974" y="615107"/>
                  </a:lnTo>
                  <a:lnTo>
                    <a:pt x="1325694" y="662845"/>
                  </a:lnTo>
                  <a:lnTo>
                    <a:pt x="1324029" y="710183"/>
                  </a:lnTo>
                  <a:lnTo>
                    <a:pt x="1319111" y="756623"/>
                  </a:lnTo>
                  <a:lnTo>
                    <a:pt x="1311052" y="802052"/>
                  </a:lnTo>
                  <a:lnTo>
                    <a:pt x="1299962" y="846358"/>
                  </a:lnTo>
                  <a:lnTo>
                    <a:pt x="1285956" y="889429"/>
                  </a:lnTo>
                  <a:lnTo>
                    <a:pt x="1269144" y="931154"/>
                  </a:lnTo>
                  <a:lnTo>
                    <a:pt x="1249640" y="971419"/>
                  </a:lnTo>
                  <a:lnTo>
                    <a:pt x="1227554" y="1010113"/>
                  </a:lnTo>
                  <a:lnTo>
                    <a:pt x="1203000" y="1047123"/>
                  </a:lnTo>
                  <a:lnTo>
                    <a:pt x="1176089" y="1082338"/>
                  </a:lnTo>
                  <a:lnTo>
                    <a:pt x="1146934" y="1115645"/>
                  </a:lnTo>
                  <a:lnTo>
                    <a:pt x="1115647" y="1146932"/>
                  </a:lnTo>
                  <a:lnTo>
                    <a:pt x="1082340" y="1176087"/>
                  </a:lnTo>
                  <a:lnTo>
                    <a:pt x="1047125" y="1202998"/>
                  </a:lnTo>
                  <a:lnTo>
                    <a:pt x="1010115" y="1227552"/>
                  </a:lnTo>
                  <a:lnTo>
                    <a:pt x="971421" y="1249637"/>
                  </a:lnTo>
                  <a:lnTo>
                    <a:pt x="931155" y="1269142"/>
                  </a:lnTo>
                  <a:lnTo>
                    <a:pt x="889431" y="1285954"/>
                  </a:lnTo>
                  <a:lnTo>
                    <a:pt x="846359" y="1299960"/>
                  </a:lnTo>
                  <a:lnTo>
                    <a:pt x="802053" y="1311049"/>
                  </a:lnTo>
                  <a:lnTo>
                    <a:pt x="756624" y="1319109"/>
                  </a:lnTo>
                  <a:lnTo>
                    <a:pt x="710184" y="1324027"/>
                  </a:lnTo>
                  <a:lnTo>
                    <a:pt x="662846" y="1325691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974611" y="2709907"/>
            <a:ext cx="4108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95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98256" y="2709907"/>
            <a:ext cx="5143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19885" y="4407425"/>
            <a:ext cx="5200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30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87286" y="4407313"/>
            <a:ext cx="5365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4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49425" y="2167597"/>
            <a:ext cx="2003425" cy="1492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" marR="50165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latin typeface="Arial"/>
                <a:cs typeface="Arial"/>
              </a:rPr>
              <a:t>Support</a:t>
            </a:r>
            <a:r>
              <a:rPr sz="1600" b="1" spc="-105" dirty="0">
                <a:latin typeface="Arial"/>
                <a:cs typeface="Arial"/>
              </a:rPr>
              <a:t> </a:t>
            </a:r>
            <a:r>
              <a:rPr sz="1600" b="1" spc="80" dirty="0">
                <a:latin typeface="Arial"/>
                <a:cs typeface="Arial"/>
              </a:rPr>
              <a:t>Spectrum </a:t>
            </a:r>
            <a:r>
              <a:rPr sz="1600" b="1" spc="65" dirty="0">
                <a:latin typeface="Arial"/>
                <a:cs typeface="Arial"/>
              </a:rPr>
              <a:t>Operations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09"/>
              </a:spcBef>
            </a:pPr>
            <a:r>
              <a:rPr sz="1200" spc="75" dirty="0">
                <a:latin typeface="Arial"/>
                <a:cs typeface="Arial"/>
              </a:rPr>
              <a:t>Support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TRC's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spectrum </a:t>
            </a:r>
            <a:r>
              <a:rPr sz="1200" spc="85" dirty="0">
                <a:latin typeface="Arial"/>
                <a:cs typeface="Arial"/>
              </a:rPr>
              <a:t>operations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60" dirty="0">
                <a:latin typeface="Arial"/>
                <a:cs typeface="Arial"/>
              </a:rPr>
              <a:t>in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the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BVI, </a:t>
            </a:r>
            <a:r>
              <a:rPr sz="1200" spc="80" dirty="0">
                <a:latin typeface="Arial"/>
                <a:cs typeface="Arial"/>
              </a:rPr>
              <a:t>ensuring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60" dirty="0">
                <a:latin typeface="Arial"/>
                <a:cs typeface="Arial"/>
              </a:rPr>
              <a:t>effective </a:t>
            </a:r>
            <a:r>
              <a:rPr sz="1200" spc="130" dirty="0">
                <a:latin typeface="Arial"/>
                <a:cs typeface="Arial"/>
              </a:rPr>
              <a:t>management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of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the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radio </a:t>
            </a:r>
            <a:r>
              <a:rPr sz="1200" spc="85" dirty="0">
                <a:latin typeface="Arial"/>
                <a:cs typeface="Arial"/>
              </a:rPr>
              <a:t>frequency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environment.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01250" y="4554747"/>
            <a:ext cx="2475865" cy="1336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spc="75" dirty="0">
                <a:latin typeface="Arial"/>
                <a:cs typeface="Arial"/>
              </a:rPr>
              <a:t>Knowledge</a:t>
            </a:r>
            <a:r>
              <a:rPr sz="1600" b="1" spc="-105" dirty="0">
                <a:latin typeface="Arial"/>
                <a:cs typeface="Arial"/>
              </a:rPr>
              <a:t> </a:t>
            </a:r>
            <a:r>
              <a:rPr sz="1600" b="1" spc="50" dirty="0">
                <a:latin typeface="Arial"/>
                <a:cs typeface="Arial"/>
              </a:rPr>
              <a:t>Transfer </a:t>
            </a:r>
            <a:r>
              <a:rPr sz="1400" spc="55" dirty="0">
                <a:latin typeface="Arial"/>
                <a:cs typeface="Arial"/>
              </a:rPr>
              <a:t>Enable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100" dirty="0">
                <a:latin typeface="Arial"/>
                <a:cs typeface="Arial"/>
              </a:rPr>
              <a:t>knowledge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75" dirty="0">
                <a:latin typeface="Arial"/>
                <a:cs typeface="Arial"/>
              </a:rPr>
              <a:t>transfer </a:t>
            </a:r>
            <a:r>
              <a:rPr sz="1400" spc="145" dirty="0">
                <a:latin typeface="Arial"/>
                <a:cs typeface="Arial"/>
              </a:rPr>
              <a:t>and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90" dirty="0">
                <a:latin typeface="Arial"/>
                <a:cs typeface="Arial"/>
              </a:rPr>
              <a:t>further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95" dirty="0">
                <a:latin typeface="Arial"/>
                <a:cs typeface="Arial"/>
              </a:rPr>
              <a:t>collaboration </a:t>
            </a:r>
            <a:r>
              <a:rPr sz="1400" spc="110" dirty="0">
                <a:latin typeface="Arial"/>
                <a:cs typeface="Arial"/>
              </a:rPr>
              <a:t>between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05" dirty="0">
                <a:latin typeface="Arial"/>
                <a:cs typeface="Arial"/>
              </a:rPr>
              <a:t>the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20" dirty="0">
                <a:latin typeface="Arial"/>
                <a:cs typeface="Arial"/>
              </a:rPr>
              <a:t>two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85" dirty="0">
                <a:latin typeface="Arial"/>
                <a:cs typeface="Arial"/>
              </a:rPr>
              <a:t>regulatory </a:t>
            </a:r>
            <a:r>
              <a:rPr sz="1400" spc="100" dirty="0">
                <a:latin typeface="Arial"/>
                <a:cs typeface="Arial"/>
              </a:rPr>
              <a:t>bodies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80" dirty="0">
                <a:latin typeface="Arial"/>
                <a:cs typeface="Arial"/>
              </a:rPr>
              <a:t>for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35" dirty="0">
                <a:latin typeface="Arial"/>
                <a:cs typeface="Arial"/>
              </a:rPr>
              <a:t>long-</a:t>
            </a:r>
            <a:r>
              <a:rPr sz="1400" spc="130" dirty="0">
                <a:latin typeface="Arial"/>
                <a:cs typeface="Arial"/>
              </a:rPr>
              <a:t>term </a:t>
            </a:r>
            <a:r>
              <a:rPr sz="1400" spc="95" dirty="0">
                <a:latin typeface="Arial"/>
                <a:cs typeface="Arial"/>
              </a:rPr>
              <a:t>regional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60" dirty="0">
                <a:latin typeface="Arial"/>
                <a:cs typeface="Arial"/>
              </a:rPr>
              <a:t>benefit.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6827" y="2131105"/>
            <a:ext cx="2574290" cy="124777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spc="100" dirty="0">
                <a:latin typeface="Arial"/>
                <a:cs typeface="Arial"/>
              </a:rPr>
              <a:t>Temporary</a:t>
            </a:r>
            <a:r>
              <a:rPr sz="1600" b="1" spc="-105" dirty="0">
                <a:latin typeface="Arial"/>
                <a:cs typeface="Arial"/>
              </a:rPr>
              <a:t> </a:t>
            </a:r>
            <a:r>
              <a:rPr sz="1600" b="1" spc="75" dirty="0">
                <a:latin typeface="Arial"/>
                <a:cs typeface="Arial"/>
              </a:rPr>
              <a:t>Secondment</a:t>
            </a:r>
            <a:endParaRPr sz="1600">
              <a:latin typeface="Arial"/>
              <a:cs typeface="Arial"/>
            </a:endParaRPr>
          </a:p>
          <a:p>
            <a:pPr marL="318135" marR="5080" indent="207010" algn="r">
              <a:lnSpc>
                <a:spcPct val="100000"/>
              </a:lnSpc>
              <a:spcBef>
                <a:spcPts val="215"/>
              </a:spcBef>
            </a:pPr>
            <a:r>
              <a:rPr sz="1200" spc="80" dirty="0">
                <a:latin typeface="Arial"/>
                <a:cs typeface="Arial"/>
              </a:rPr>
              <a:t>Temporary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10" dirty="0">
                <a:latin typeface="Arial"/>
                <a:cs typeface="Arial"/>
              </a:rPr>
              <a:t>secondment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55" dirty="0">
                <a:latin typeface="Arial"/>
                <a:cs typeface="Arial"/>
              </a:rPr>
              <a:t>of </a:t>
            </a:r>
            <a:r>
              <a:rPr sz="1200" spc="105" dirty="0">
                <a:latin typeface="Arial"/>
                <a:cs typeface="Arial"/>
              </a:rPr>
              <a:t>two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85" dirty="0">
                <a:latin typeface="Arial"/>
                <a:cs typeface="Arial"/>
              </a:rPr>
              <a:t>telecommunications </a:t>
            </a:r>
            <a:r>
              <a:rPr sz="1200" spc="75" dirty="0">
                <a:latin typeface="Arial"/>
                <a:cs typeface="Arial"/>
              </a:rPr>
              <a:t>engineers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105" dirty="0">
                <a:latin typeface="Arial"/>
                <a:cs typeface="Arial"/>
              </a:rPr>
              <a:t>from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SMA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100" dirty="0">
                <a:latin typeface="Arial"/>
                <a:cs typeface="Arial"/>
              </a:rPr>
              <a:t>to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60" dirty="0">
                <a:latin typeface="Arial"/>
                <a:cs typeface="Arial"/>
              </a:rPr>
              <a:t>TRC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to </a:t>
            </a:r>
            <a:r>
              <a:rPr sz="1200" spc="85" dirty="0">
                <a:latin typeface="Arial"/>
                <a:cs typeface="Arial"/>
              </a:rPr>
              <a:t>provide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120" dirty="0">
                <a:latin typeface="Arial"/>
                <a:cs typeface="Arial"/>
              </a:rPr>
              <a:t>hands-</a:t>
            </a:r>
            <a:r>
              <a:rPr sz="1200" spc="130" dirty="0">
                <a:latin typeface="Arial"/>
                <a:cs typeface="Arial"/>
              </a:rPr>
              <a:t>on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technical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200" spc="-10" dirty="0">
                <a:latin typeface="Arial"/>
                <a:cs typeface="Arial"/>
              </a:rPr>
              <a:t>expertise.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12975" y="4554747"/>
            <a:ext cx="240855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9265" algn="r">
              <a:lnSpc>
                <a:spcPct val="100000"/>
              </a:lnSpc>
              <a:spcBef>
                <a:spcPts val="100"/>
              </a:spcBef>
            </a:pPr>
            <a:r>
              <a:rPr sz="1600" b="1" spc="65" dirty="0">
                <a:latin typeface="Arial"/>
                <a:cs typeface="Arial"/>
              </a:rPr>
              <a:t>Enhance</a:t>
            </a:r>
            <a:r>
              <a:rPr sz="1600" b="1" spc="-100" dirty="0">
                <a:latin typeface="Arial"/>
                <a:cs typeface="Arial"/>
              </a:rPr>
              <a:t> </a:t>
            </a:r>
            <a:r>
              <a:rPr sz="1600" b="1" spc="95" dirty="0">
                <a:latin typeface="Arial"/>
                <a:cs typeface="Arial"/>
              </a:rPr>
              <a:t>Capacity </a:t>
            </a:r>
            <a:r>
              <a:rPr sz="1400" spc="75" dirty="0">
                <a:latin typeface="Arial"/>
                <a:cs typeface="Arial"/>
              </a:rPr>
              <a:t>Enhance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125" dirty="0">
                <a:latin typeface="Arial"/>
                <a:cs typeface="Arial"/>
              </a:rPr>
              <a:t>capacity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50" dirty="0">
                <a:latin typeface="Arial"/>
                <a:cs typeface="Arial"/>
              </a:rPr>
              <a:t>in </a:t>
            </a:r>
            <a:r>
              <a:rPr sz="1400" spc="120" dirty="0">
                <a:latin typeface="Arial"/>
                <a:cs typeface="Arial"/>
              </a:rPr>
              <a:t>spectrum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20" dirty="0">
                <a:latin typeface="Arial"/>
                <a:cs typeface="Arial"/>
              </a:rPr>
              <a:t>management, </a:t>
            </a:r>
            <a:r>
              <a:rPr sz="1400" spc="110" dirty="0">
                <a:latin typeface="Arial"/>
                <a:cs typeface="Arial"/>
              </a:rPr>
              <a:t>equipping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05" dirty="0">
                <a:latin typeface="Arial"/>
                <a:cs typeface="Arial"/>
              </a:rPr>
              <a:t>the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70" dirty="0">
                <a:latin typeface="Arial"/>
                <a:cs typeface="Arial"/>
              </a:rPr>
              <a:t>TRC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95" dirty="0">
                <a:latin typeface="Arial"/>
                <a:cs typeface="Arial"/>
              </a:rPr>
              <a:t>with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80" dirty="0">
                <a:latin typeface="Arial"/>
                <a:cs typeface="Arial"/>
              </a:rPr>
              <a:t>the </a:t>
            </a:r>
            <a:r>
              <a:rPr sz="1400" dirty="0">
                <a:latin typeface="Arial"/>
                <a:cs typeface="Arial"/>
              </a:rPr>
              <a:t>skills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145" dirty="0">
                <a:latin typeface="Arial"/>
                <a:cs typeface="Arial"/>
              </a:rPr>
              <a:t>and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80" dirty="0">
                <a:latin typeface="Arial"/>
                <a:cs typeface="Arial"/>
              </a:rPr>
              <a:t>tools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114" dirty="0">
                <a:latin typeface="Arial"/>
                <a:cs typeface="Arial"/>
              </a:rPr>
              <a:t>needed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55" dirty="0">
                <a:latin typeface="Arial"/>
                <a:cs typeface="Arial"/>
              </a:rPr>
              <a:t>for </a:t>
            </a:r>
            <a:r>
              <a:rPr sz="1400" spc="130" dirty="0">
                <a:latin typeface="Arial"/>
                <a:cs typeface="Arial"/>
              </a:rPr>
              <a:t>modern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85" dirty="0">
                <a:latin typeface="Arial"/>
                <a:cs typeface="Arial"/>
              </a:rPr>
              <a:t>regulatory</a:t>
            </a:r>
            <a:endParaRPr sz="1400">
              <a:latin typeface="Arial"/>
              <a:cs typeface="Arial"/>
            </a:endParaRPr>
          </a:p>
          <a:p>
            <a:pPr marR="5715" algn="r">
              <a:lnSpc>
                <a:spcPts val="1675"/>
              </a:lnSpc>
            </a:pPr>
            <a:r>
              <a:rPr sz="1400" spc="60" dirty="0">
                <a:latin typeface="Arial"/>
                <a:cs typeface="Arial"/>
              </a:rPr>
              <a:t>oversight.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49303" y="3585381"/>
            <a:ext cx="513067" cy="513067"/>
          </a:xfrm>
          <a:prstGeom prst="rect">
            <a:avLst/>
          </a:prstGeom>
        </p:spPr>
      </p:pic>
      <p:sp>
        <p:nvSpPr>
          <p:cNvPr id="24" name="object 2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7219" rIns="0" bIns="0" rtlCol="0">
            <a:spAutoFit/>
          </a:bodyPr>
          <a:lstStyle/>
          <a:p>
            <a:pPr marL="2799715">
              <a:lnSpc>
                <a:spcPct val="100000"/>
              </a:lnSpc>
              <a:spcBef>
                <a:spcPts val="100"/>
              </a:spcBef>
            </a:pPr>
            <a:r>
              <a:rPr spc="120" dirty="0">
                <a:solidFill>
                  <a:srgbClr val="000000"/>
                </a:solidFill>
              </a:rPr>
              <a:t>Objectives</a:t>
            </a:r>
            <a:r>
              <a:rPr spc="-195" dirty="0">
                <a:solidFill>
                  <a:srgbClr val="000000"/>
                </a:solidFill>
              </a:rPr>
              <a:t> </a:t>
            </a:r>
            <a:r>
              <a:rPr spc="70" dirty="0">
                <a:solidFill>
                  <a:srgbClr val="000000"/>
                </a:solidFill>
              </a:rPr>
              <a:t>of</a:t>
            </a:r>
            <a:r>
              <a:rPr spc="-200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C90F14"/>
                </a:solidFill>
              </a:rPr>
              <a:t>the</a:t>
            </a:r>
            <a:r>
              <a:rPr spc="-195" dirty="0">
                <a:solidFill>
                  <a:srgbClr val="C90F14"/>
                </a:solidFill>
              </a:rPr>
              <a:t> </a:t>
            </a:r>
            <a:r>
              <a:rPr spc="125" dirty="0">
                <a:solidFill>
                  <a:srgbClr val="C90F14"/>
                </a:solidFill>
              </a:rPr>
              <a:t>Partnership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4012" rIns="0" bIns="0" rtlCol="0">
            <a:spAutoFit/>
          </a:bodyPr>
          <a:lstStyle/>
          <a:p>
            <a:pPr marL="3449954">
              <a:lnSpc>
                <a:spcPct val="100000"/>
              </a:lnSpc>
              <a:spcBef>
                <a:spcPts val="100"/>
              </a:spcBef>
            </a:pPr>
            <a:r>
              <a:rPr spc="140" dirty="0">
                <a:solidFill>
                  <a:srgbClr val="000000"/>
                </a:solidFill>
              </a:rPr>
              <a:t>Strategic</a:t>
            </a:r>
            <a:r>
              <a:rPr spc="-180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8D0A10"/>
                </a:solidFill>
              </a:rPr>
              <a:t>Partnership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57315" y="2090737"/>
            <a:ext cx="6210935" cy="1343025"/>
            <a:chOff x="757315" y="2090737"/>
            <a:chExt cx="6210935" cy="1343025"/>
          </a:xfrm>
        </p:grpSpPr>
        <p:sp>
          <p:nvSpPr>
            <p:cNvPr id="5" name="object 5"/>
            <p:cNvSpPr/>
            <p:nvPr/>
          </p:nvSpPr>
          <p:spPr>
            <a:xfrm>
              <a:off x="762078" y="2095500"/>
              <a:ext cx="6201410" cy="1333500"/>
            </a:xfrm>
            <a:custGeom>
              <a:avLst/>
              <a:gdLst/>
              <a:ahLst/>
              <a:cxnLst/>
              <a:rect l="l" t="t" r="r" b="b"/>
              <a:pathLst>
                <a:path w="6201409" h="1333500">
                  <a:moveTo>
                    <a:pt x="6058437" y="1333499"/>
                  </a:moveTo>
                  <a:lnTo>
                    <a:pt x="142871" y="1333499"/>
                  </a:lnTo>
                  <a:lnTo>
                    <a:pt x="97712" y="1326216"/>
                  </a:lnTo>
                  <a:lnTo>
                    <a:pt x="58493" y="1305934"/>
                  </a:lnTo>
                  <a:lnTo>
                    <a:pt x="27565" y="1275006"/>
                  </a:lnTo>
                  <a:lnTo>
                    <a:pt x="7283" y="1235787"/>
                  </a:lnTo>
                  <a:lnTo>
                    <a:pt x="0" y="1190628"/>
                  </a:lnTo>
                  <a:lnTo>
                    <a:pt x="0" y="142870"/>
                  </a:lnTo>
                  <a:lnTo>
                    <a:pt x="7283" y="97712"/>
                  </a:lnTo>
                  <a:lnTo>
                    <a:pt x="27565" y="58493"/>
                  </a:lnTo>
                  <a:lnTo>
                    <a:pt x="58493" y="27565"/>
                  </a:lnTo>
                  <a:lnTo>
                    <a:pt x="97712" y="7283"/>
                  </a:lnTo>
                  <a:lnTo>
                    <a:pt x="142871" y="0"/>
                  </a:lnTo>
                  <a:lnTo>
                    <a:pt x="6058437" y="0"/>
                  </a:lnTo>
                  <a:lnTo>
                    <a:pt x="6113111" y="10875"/>
                  </a:lnTo>
                  <a:lnTo>
                    <a:pt x="6159462" y="41845"/>
                  </a:lnTo>
                  <a:lnTo>
                    <a:pt x="6190432" y="88196"/>
                  </a:lnTo>
                  <a:lnTo>
                    <a:pt x="6201308" y="142870"/>
                  </a:lnTo>
                  <a:lnTo>
                    <a:pt x="6201308" y="1190628"/>
                  </a:lnTo>
                  <a:lnTo>
                    <a:pt x="6194024" y="1235787"/>
                  </a:lnTo>
                  <a:lnTo>
                    <a:pt x="6173742" y="1275006"/>
                  </a:lnTo>
                  <a:lnTo>
                    <a:pt x="6142814" y="1305934"/>
                  </a:lnTo>
                  <a:lnTo>
                    <a:pt x="6103595" y="1326216"/>
                  </a:lnTo>
                  <a:lnTo>
                    <a:pt x="6058437" y="1333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78" y="2095500"/>
              <a:ext cx="6201410" cy="1333500"/>
            </a:xfrm>
            <a:custGeom>
              <a:avLst/>
              <a:gdLst/>
              <a:ahLst/>
              <a:cxnLst/>
              <a:rect l="l" t="t" r="r" b="b"/>
              <a:pathLst>
                <a:path w="6201409" h="1333500">
                  <a:moveTo>
                    <a:pt x="0" y="142870"/>
                  </a:moveTo>
                  <a:lnTo>
                    <a:pt x="7283" y="97712"/>
                  </a:lnTo>
                  <a:lnTo>
                    <a:pt x="27565" y="58493"/>
                  </a:lnTo>
                  <a:lnTo>
                    <a:pt x="58493" y="27565"/>
                  </a:lnTo>
                  <a:lnTo>
                    <a:pt x="97712" y="7283"/>
                  </a:lnTo>
                  <a:lnTo>
                    <a:pt x="142871" y="0"/>
                  </a:lnTo>
                  <a:lnTo>
                    <a:pt x="6058437" y="0"/>
                  </a:lnTo>
                  <a:lnTo>
                    <a:pt x="6113111" y="10875"/>
                  </a:lnTo>
                  <a:lnTo>
                    <a:pt x="6159462" y="41845"/>
                  </a:lnTo>
                  <a:lnTo>
                    <a:pt x="6190432" y="88196"/>
                  </a:lnTo>
                  <a:lnTo>
                    <a:pt x="6201308" y="142870"/>
                  </a:lnTo>
                  <a:lnTo>
                    <a:pt x="6201308" y="1190628"/>
                  </a:lnTo>
                  <a:lnTo>
                    <a:pt x="6194024" y="1235787"/>
                  </a:lnTo>
                  <a:lnTo>
                    <a:pt x="6173742" y="1275006"/>
                  </a:lnTo>
                  <a:lnTo>
                    <a:pt x="6142814" y="1305934"/>
                  </a:lnTo>
                  <a:lnTo>
                    <a:pt x="6103595" y="1326216"/>
                  </a:lnTo>
                  <a:lnTo>
                    <a:pt x="6058437" y="1333499"/>
                  </a:lnTo>
                  <a:lnTo>
                    <a:pt x="142871" y="1333499"/>
                  </a:lnTo>
                  <a:lnTo>
                    <a:pt x="97712" y="1326216"/>
                  </a:lnTo>
                  <a:lnTo>
                    <a:pt x="58493" y="1305934"/>
                  </a:lnTo>
                  <a:lnTo>
                    <a:pt x="27565" y="1275006"/>
                  </a:lnTo>
                  <a:lnTo>
                    <a:pt x="7283" y="1235787"/>
                  </a:lnTo>
                  <a:lnTo>
                    <a:pt x="0" y="1190628"/>
                  </a:lnTo>
                  <a:lnTo>
                    <a:pt x="0" y="142870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2078" y="2095499"/>
              <a:ext cx="55880" cy="1333500"/>
            </a:xfrm>
            <a:custGeom>
              <a:avLst/>
              <a:gdLst/>
              <a:ahLst/>
              <a:cxnLst/>
              <a:rect l="l" t="t" r="r" b="b"/>
              <a:pathLst>
                <a:path w="55880" h="1333500">
                  <a:moveTo>
                    <a:pt x="27727" y="1333499"/>
                  </a:moveTo>
                  <a:lnTo>
                    <a:pt x="16935" y="1331321"/>
                  </a:lnTo>
                  <a:lnTo>
                    <a:pt x="8121" y="1325378"/>
                  </a:lnTo>
                  <a:lnTo>
                    <a:pt x="2179" y="1316565"/>
                  </a:lnTo>
                  <a:lnTo>
                    <a:pt x="0" y="1305771"/>
                  </a:lnTo>
                  <a:lnTo>
                    <a:pt x="0" y="27727"/>
                  </a:lnTo>
                  <a:lnTo>
                    <a:pt x="2179" y="16935"/>
                  </a:lnTo>
                  <a:lnTo>
                    <a:pt x="8121" y="8121"/>
                  </a:lnTo>
                  <a:lnTo>
                    <a:pt x="16935" y="2179"/>
                  </a:lnTo>
                  <a:lnTo>
                    <a:pt x="27727" y="0"/>
                  </a:lnTo>
                  <a:lnTo>
                    <a:pt x="35081" y="0"/>
                  </a:lnTo>
                  <a:lnTo>
                    <a:pt x="42134" y="2921"/>
                  </a:lnTo>
                  <a:lnTo>
                    <a:pt x="52534" y="13321"/>
                  </a:lnTo>
                  <a:lnTo>
                    <a:pt x="55455" y="20373"/>
                  </a:lnTo>
                  <a:lnTo>
                    <a:pt x="55455" y="1305771"/>
                  </a:lnTo>
                  <a:lnTo>
                    <a:pt x="53276" y="1316565"/>
                  </a:lnTo>
                  <a:lnTo>
                    <a:pt x="47334" y="1325378"/>
                  </a:lnTo>
                  <a:lnTo>
                    <a:pt x="38520" y="1331321"/>
                  </a:lnTo>
                  <a:lnTo>
                    <a:pt x="27727" y="1333499"/>
                  </a:lnTo>
                  <a:close/>
                </a:path>
              </a:pathLst>
            </a:custGeom>
            <a:solidFill>
              <a:srgbClr val="8D0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15484" y="2212848"/>
            <a:ext cx="5826125" cy="101600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670"/>
              </a:spcBef>
            </a:pPr>
            <a:r>
              <a:rPr sz="1400" b="1" spc="60" dirty="0">
                <a:solidFill>
                  <a:srgbClr val="8D0A10"/>
                </a:solidFill>
                <a:latin typeface="Arial"/>
                <a:cs typeface="Arial"/>
              </a:rPr>
              <a:t>Partnership</a:t>
            </a:r>
            <a:r>
              <a:rPr sz="1400" b="1" spc="-60" dirty="0">
                <a:solidFill>
                  <a:srgbClr val="8D0A10"/>
                </a:solidFill>
                <a:latin typeface="Arial"/>
                <a:cs typeface="Arial"/>
              </a:rPr>
              <a:t> </a:t>
            </a:r>
            <a:r>
              <a:rPr sz="1400" b="1" spc="75" dirty="0">
                <a:solidFill>
                  <a:srgbClr val="8D0A10"/>
                </a:solidFill>
                <a:latin typeface="Arial"/>
                <a:cs typeface="Arial"/>
              </a:rPr>
              <a:t>Agreement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650"/>
              </a:lnSpc>
              <a:spcBef>
                <a:spcPts val="650"/>
              </a:spcBef>
            </a:pPr>
            <a:r>
              <a:rPr sz="1400" dirty="0">
                <a:solidFill>
                  <a:srgbClr val="1E293B"/>
                </a:solidFill>
                <a:latin typeface="Arial"/>
                <a:cs typeface="Arial"/>
              </a:rPr>
              <a:t>The</a:t>
            </a:r>
            <a:r>
              <a:rPr sz="1400" spc="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-70" dirty="0">
                <a:solidFill>
                  <a:srgbClr val="1E293B"/>
                </a:solidFill>
                <a:latin typeface="Arial"/>
                <a:cs typeface="Arial"/>
              </a:rPr>
              <a:t>TRC</a:t>
            </a:r>
            <a:r>
              <a:rPr sz="1400" spc="2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E293B"/>
                </a:solidFill>
                <a:latin typeface="Arial"/>
                <a:cs typeface="Arial"/>
              </a:rPr>
              <a:t>(BVI)</a:t>
            </a:r>
            <a:r>
              <a:rPr sz="1400" spc="2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45" dirty="0">
                <a:solidFill>
                  <a:srgbClr val="1E293B"/>
                </a:solidFill>
                <a:latin typeface="Arial"/>
                <a:cs typeface="Arial"/>
              </a:rPr>
              <a:t>and</a:t>
            </a:r>
            <a:r>
              <a:rPr sz="1400" spc="2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E293B"/>
                </a:solidFill>
                <a:latin typeface="Arial"/>
                <a:cs typeface="Arial"/>
              </a:rPr>
              <a:t>SMA</a:t>
            </a:r>
            <a:r>
              <a:rPr sz="1400" spc="2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45" dirty="0">
                <a:solidFill>
                  <a:srgbClr val="1E293B"/>
                </a:solidFill>
                <a:latin typeface="Arial"/>
                <a:cs typeface="Arial"/>
              </a:rPr>
              <a:t>(Jamaica)</a:t>
            </a:r>
            <a:r>
              <a:rPr sz="1400" spc="2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1E293B"/>
                </a:solidFill>
                <a:latin typeface="Arial"/>
                <a:cs typeface="Arial"/>
              </a:rPr>
              <a:t>signed</a:t>
            </a:r>
            <a:r>
              <a:rPr sz="1400" spc="2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35" dirty="0">
                <a:solidFill>
                  <a:srgbClr val="1E293B"/>
                </a:solidFill>
                <a:latin typeface="Arial"/>
                <a:cs typeface="Arial"/>
              </a:rPr>
              <a:t>an</a:t>
            </a:r>
            <a:r>
              <a:rPr sz="1400" spc="2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30" dirty="0">
                <a:solidFill>
                  <a:srgbClr val="1E293B"/>
                </a:solidFill>
                <a:latin typeface="Arial"/>
                <a:cs typeface="Arial"/>
              </a:rPr>
              <a:t>agreement</a:t>
            </a:r>
            <a:r>
              <a:rPr sz="1400" spc="2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14" dirty="0">
                <a:solidFill>
                  <a:srgbClr val="1E293B"/>
                </a:solidFill>
                <a:latin typeface="Arial"/>
                <a:cs typeface="Arial"/>
              </a:rPr>
              <a:t>to</a:t>
            </a:r>
            <a:r>
              <a:rPr sz="1400" spc="2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1E293B"/>
                </a:solidFill>
                <a:latin typeface="Arial"/>
                <a:cs typeface="Arial"/>
              </a:rPr>
              <a:t>share </a:t>
            </a:r>
            <a:r>
              <a:rPr sz="1400" spc="90" dirty="0">
                <a:solidFill>
                  <a:srgbClr val="1E293B"/>
                </a:solidFill>
                <a:latin typeface="Arial"/>
                <a:cs typeface="Arial"/>
              </a:rPr>
              <a:t>talents</a:t>
            </a:r>
            <a:r>
              <a:rPr sz="1400" spc="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14" dirty="0">
                <a:solidFill>
                  <a:srgbClr val="1E293B"/>
                </a:solidFill>
                <a:latin typeface="Arial"/>
                <a:cs typeface="Arial"/>
              </a:rPr>
              <a:t>to</a:t>
            </a:r>
            <a:r>
              <a:rPr sz="1400" spc="1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85" dirty="0">
                <a:solidFill>
                  <a:srgbClr val="1E293B"/>
                </a:solidFill>
                <a:latin typeface="Arial"/>
                <a:cs typeface="Arial"/>
              </a:rPr>
              <a:t>bolster</a:t>
            </a:r>
            <a:r>
              <a:rPr sz="1400" spc="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70" dirty="0">
                <a:solidFill>
                  <a:srgbClr val="1E293B"/>
                </a:solidFill>
                <a:latin typeface="Arial"/>
                <a:cs typeface="Arial"/>
              </a:rPr>
              <a:t>individual,</a:t>
            </a:r>
            <a:r>
              <a:rPr sz="1400" spc="1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1E293B"/>
                </a:solidFill>
                <a:latin typeface="Arial"/>
                <a:cs typeface="Arial"/>
              </a:rPr>
              <a:t>organizational,</a:t>
            </a:r>
            <a:r>
              <a:rPr sz="1400" spc="1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1E293B"/>
                </a:solidFill>
                <a:latin typeface="Arial"/>
                <a:cs typeface="Arial"/>
              </a:rPr>
              <a:t>national,</a:t>
            </a:r>
            <a:r>
              <a:rPr sz="1400" spc="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45" dirty="0">
                <a:solidFill>
                  <a:srgbClr val="1E293B"/>
                </a:solidFill>
                <a:latin typeface="Arial"/>
                <a:cs typeface="Arial"/>
              </a:rPr>
              <a:t>and</a:t>
            </a:r>
            <a:r>
              <a:rPr sz="1400" spc="1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85" dirty="0">
                <a:solidFill>
                  <a:srgbClr val="1E293B"/>
                </a:solidFill>
                <a:latin typeface="Arial"/>
                <a:cs typeface="Arial"/>
              </a:rPr>
              <a:t>regional </a:t>
            </a:r>
            <a:r>
              <a:rPr sz="1400" spc="90" dirty="0">
                <a:solidFill>
                  <a:srgbClr val="1E293B"/>
                </a:solidFill>
                <a:latin typeface="Arial"/>
                <a:cs typeface="Arial"/>
              </a:rPr>
              <a:t>capacity.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57315" y="3614737"/>
            <a:ext cx="6210935" cy="1343025"/>
            <a:chOff x="757315" y="3614737"/>
            <a:chExt cx="6210935" cy="1343025"/>
          </a:xfrm>
        </p:grpSpPr>
        <p:sp>
          <p:nvSpPr>
            <p:cNvPr id="10" name="object 10"/>
            <p:cNvSpPr/>
            <p:nvPr/>
          </p:nvSpPr>
          <p:spPr>
            <a:xfrm>
              <a:off x="762078" y="3619500"/>
              <a:ext cx="6201410" cy="1333500"/>
            </a:xfrm>
            <a:custGeom>
              <a:avLst/>
              <a:gdLst/>
              <a:ahLst/>
              <a:cxnLst/>
              <a:rect l="l" t="t" r="r" b="b"/>
              <a:pathLst>
                <a:path w="6201409" h="1333500">
                  <a:moveTo>
                    <a:pt x="6058437" y="1333499"/>
                  </a:moveTo>
                  <a:lnTo>
                    <a:pt x="142871" y="1333499"/>
                  </a:lnTo>
                  <a:lnTo>
                    <a:pt x="97712" y="1326216"/>
                  </a:lnTo>
                  <a:lnTo>
                    <a:pt x="58493" y="1305934"/>
                  </a:lnTo>
                  <a:lnTo>
                    <a:pt x="27565" y="1275006"/>
                  </a:lnTo>
                  <a:lnTo>
                    <a:pt x="7283" y="1235787"/>
                  </a:lnTo>
                  <a:lnTo>
                    <a:pt x="0" y="1190628"/>
                  </a:lnTo>
                  <a:lnTo>
                    <a:pt x="0" y="142870"/>
                  </a:lnTo>
                  <a:lnTo>
                    <a:pt x="7283" y="97712"/>
                  </a:lnTo>
                  <a:lnTo>
                    <a:pt x="27565" y="58493"/>
                  </a:lnTo>
                  <a:lnTo>
                    <a:pt x="58493" y="27565"/>
                  </a:lnTo>
                  <a:lnTo>
                    <a:pt x="97712" y="7283"/>
                  </a:lnTo>
                  <a:lnTo>
                    <a:pt x="142871" y="0"/>
                  </a:lnTo>
                  <a:lnTo>
                    <a:pt x="6058437" y="0"/>
                  </a:lnTo>
                  <a:lnTo>
                    <a:pt x="6113111" y="10875"/>
                  </a:lnTo>
                  <a:lnTo>
                    <a:pt x="6159462" y="41845"/>
                  </a:lnTo>
                  <a:lnTo>
                    <a:pt x="6190432" y="88196"/>
                  </a:lnTo>
                  <a:lnTo>
                    <a:pt x="6201308" y="142870"/>
                  </a:lnTo>
                  <a:lnTo>
                    <a:pt x="6201308" y="1190628"/>
                  </a:lnTo>
                  <a:lnTo>
                    <a:pt x="6194024" y="1235787"/>
                  </a:lnTo>
                  <a:lnTo>
                    <a:pt x="6173742" y="1275006"/>
                  </a:lnTo>
                  <a:lnTo>
                    <a:pt x="6142814" y="1305934"/>
                  </a:lnTo>
                  <a:lnTo>
                    <a:pt x="6103595" y="1326216"/>
                  </a:lnTo>
                  <a:lnTo>
                    <a:pt x="6058437" y="1333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2078" y="3619500"/>
              <a:ext cx="6201410" cy="1333500"/>
            </a:xfrm>
            <a:custGeom>
              <a:avLst/>
              <a:gdLst/>
              <a:ahLst/>
              <a:cxnLst/>
              <a:rect l="l" t="t" r="r" b="b"/>
              <a:pathLst>
                <a:path w="6201409" h="1333500">
                  <a:moveTo>
                    <a:pt x="0" y="142870"/>
                  </a:moveTo>
                  <a:lnTo>
                    <a:pt x="7283" y="97712"/>
                  </a:lnTo>
                  <a:lnTo>
                    <a:pt x="27565" y="58493"/>
                  </a:lnTo>
                  <a:lnTo>
                    <a:pt x="58493" y="27565"/>
                  </a:lnTo>
                  <a:lnTo>
                    <a:pt x="97712" y="7283"/>
                  </a:lnTo>
                  <a:lnTo>
                    <a:pt x="142871" y="0"/>
                  </a:lnTo>
                  <a:lnTo>
                    <a:pt x="6058437" y="0"/>
                  </a:lnTo>
                  <a:lnTo>
                    <a:pt x="6113111" y="10875"/>
                  </a:lnTo>
                  <a:lnTo>
                    <a:pt x="6159462" y="41845"/>
                  </a:lnTo>
                  <a:lnTo>
                    <a:pt x="6190432" y="88196"/>
                  </a:lnTo>
                  <a:lnTo>
                    <a:pt x="6201308" y="142870"/>
                  </a:lnTo>
                  <a:lnTo>
                    <a:pt x="6201308" y="1190628"/>
                  </a:lnTo>
                  <a:lnTo>
                    <a:pt x="6194024" y="1235787"/>
                  </a:lnTo>
                  <a:lnTo>
                    <a:pt x="6173742" y="1275006"/>
                  </a:lnTo>
                  <a:lnTo>
                    <a:pt x="6142814" y="1305934"/>
                  </a:lnTo>
                  <a:lnTo>
                    <a:pt x="6103595" y="1326216"/>
                  </a:lnTo>
                  <a:lnTo>
                    <a:pt x="6058437" y="1333499"/>
                  </a:lnTo>
                  <a:lnTo>
                    <a:pt x="142871" y="1333499"/>
                  </a:lnTo>
                  <a:lnTo>
                    <a:pt x="97712" y="1326216"/>
                  </a:lnTo>
                  <a:lnTo>
                    <a:pt x="58493" y="1305934"/>
                  </a:lnTo>
                  <a:lnTo>
                    <a:pt x="27565" y="1275006"/>
                  </a:lnTo>
                  <a:lnTo>
                    <a:pt x="7283" y="1235787"/>
                  </a:lnTo>
                  <a:lnTo>
                    <a:pt x="0" y="1190628"/>
                  </a:lnTo>
                  <a:lnTo>
                    <a:pt x="0" y="142870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2078" y="3619499"/>
              <a:ext cx="55880" cy="1333500"/>
            </a:xfrm>
            <a:custGeom>
              <a:avLst/>
              <a:gdLst/>
              <a:ahLst/>
              <a:cxnLst/>
              <a:rect l="l" t="t" r="r" b="b"/>
              <a:pathLst>
                <a:path w="55880" h="1333500">
                  <a:moveTo>
                    <a:pt x="27727" y="1333499"/>
                  </a:moveTo>
                  <a:lnTo>
                    <a:pt x="16935" y="1331321"/>
                  </a:lnTo>
                  <a:lnTo>
                    <a:pt x="8121" y="1325378"/>
                  </a:lnTo>
                  <a:lnTo>
                    <a:pt x="2179" y="1316565"/>
                  </a:lnTo>
                  <a:lnTo>
                    <a:pt x="0" y="1305771"/>
                  </a:lnTo>
                  <a:lnTo>
                    <a:pt x="0" y="27727"/>
                  </a:lnTo>
                  <a:lnTo>
                    <a:pt x="2179" y="16934"/>
                  </a:lnTo>
                  <a:lnTo>
                    <a:pt x="8121" y="8121"/>
                  </a:lnTo>
                  <a:lnTo>
                    <a:pt x="16935" y="2178"/>
                  </a:lnTo>
                  <a:lnTo>
                    <a:pt x="27727" y="0"/>
                  </a:lnTo>
                  <a:lnTo>
                    <a:pt x="35081" y="0"/>
                  </a:lnTo>
                  <a:lnTo>
                    <a:pt x="42134" y="2921"/>
                  </a:lnTo>
                  <a:lnTo>
                    <a:pt x="52534" y="13321"/>
                  </a:lnTo>
                  <a:lnTo>
                    <a:pt x="55455" y="20374"/>
                  </a:lnTo>
                  <a:lnTo>
                    <a:pt x="55455" y="1305771"/>
                  </a:lnTo>
                  <a:lnTo>
                    <a:pt x="53276" y="1316565"/>
                  </a:lnTo>
                  <a:lnTo>
                    <a:pt x="47334" y="1325378"/>
                  </a:lnTo>
                  <a:lnTo>
                    <a:pt x="38520" y="1331321"/>
                  </a:lnTo>
                  <a:lnTo>
                    <a:pt x="27727" y="1333499"/>
                  </a:lnTo>
                  <a:close/>
                </a:path>
              </a:pathLst>
            </a:custGeom>
            <a:solidFill>
              <a:srgbClr val="C90F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15484" y="3736848"/>
            <a:ext cx="5733415" cy="101600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400" b="1" spc="50" dirty="0">
                <a:solidFill>
                  <a:srgbClr val="C90F14"/>
                </a:solidFill>
                <a:latin typeface="Arial"/>
                <a:cs typeface="Arial"/>
              </a:rPr>
              <a:t>Engineering</a:t>
            </a:r>
            <a:r>
              <a:rPr sz="1400" b="1" spc="-85" dirty="0">
                <a:solidFill>
                  <a:srgbClr val="C90F14"/>
                </a:solidFill>
                <a:latin typeface="Arial"/>
                <a:cs typeface="Arial"/>
              </a:rPr>
              <a:t> </a:t>
            </a:r>
            <a:r>
              <a:rPr sz="1400" b="1" spc="70" dirty="0">
                <a:solidFill>
                  <a:srgbClr val="C90F14"/>
                </a:solidFill>
                <a:latin typeface="Arial"/>
                <a:cs typeface="Arial"/>
              </a:rPr>
              <a:t>Secondment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650"/>
              </a:spcBef>
            </a:pPr>
            <a:r>
              <a:rPr sz="1400" spc="50" dirty="0">
                <a:solidFill>
                  <a:srgbClr val="1E293B"/>
                </a:solidFill>
                <a:latin typeface="Arial"/>
                <a:cs typeface="Arial"/>
              </a:rPr>
              <a:t>Two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E293B"/>
                </a:solidFill>
                <a:latin typeface="Arial"/>
                <a:cs typeface="Arial"/>
              </a:rPr>
              <a:t>SMA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14" dirty="0">
                <a:solidFill>
                  <a:srgbClr val="1E293B"/>
                </a:solidFill>
                <a:latin typeface="Arial"/>
                <a:cs typeface="Arial"/>
              </a:rPr>
              <a:t>telecommunications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85" dirty="0">
                <a:solidFill>
                  <a:srgbClr val="1E293B"/>
                </a:solidFill>
                <a:latin typeface="Arial"/>
                <a:cs typeface="Arial"/>
              </a:rPr>
              <a:t>engineers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90" dirty="0">
                <a:solidFill>
                  <a:srgbClr val="1E293B"/>
                </a:solidFill>
                <a:latin typeface="Arial"/>
                <a:cs typeface="Arial"/>
              </a:rPr>
              <a:t>were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10" dirty="0">
                <a:solidFill>
                  <a:srgbClr val="1E293B"/>
                </a:solidFill>
                <a:latin typeface="Arial"/>
                <a:cs typeface="Arial"/>
              </a:rPr>
              <a:t>seconded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14" dirty="0">
                <a:solidFill>
                  <a:srgbClr val="1E293B"/>
                </a:solidFill>
                <a:latin typeface="Arial"/>
                <a:cs typeface="Arial"/>
              </a:rPr>
              <a:t>to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1E293B"/>
                </a:solidFill>
                <a:latin typeface="Arial"/>
                <a:cs typeface="Arial"/>
              </a:rPr>
              <a:t>the </a:t>
            </a:r>
            <a:r>
              <a:rPr sz="1400" spc="-70" dirty="0">
                <a:solidFill>
                  <a:srgbClr val="1E293B"/>
                </a:solidFill>
                <a:latin typeface="Arial"/>
                <a:cs typeface="Arial"/>
              </a:rPr>
              <a:t>TRC</a:t>
            </a:r>
            <a:r>
              <a:rPr sz="1400" spc="-1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1E293B"/>
                </a:solidFill>
                <a:latin typeface="Arial"/>
                <a:cs typeface="Arial"/>
              </a:rPr>
              <a:t>for</a:t>
            </a:r>
            <a:r>
              <a:rPr sz="1400" spc="-1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90" dirty="0">
                <a:solidFill>
                  <a:srgbClr val="1E293B"/>
                </a:solidFill>
                <a:latin typeface="Arial"/>
                <a:cs typeface="Arial"/>
              </a:rPr>
              <a:t>twelve</a:t>
            </a:r>
            <a:r>
              <a:rPr sz="1400" spc="-1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25" dirty="0">
                <a:solidFill>
                  <a:srgbClr val="1E293B"/>
                </a:solidFill>
                <a:latin typeface="Arial"/>
                <a:cs typeface="Arial"/>
              </a:rPr>
              <a:t>months</a:t>
            </a:r>
            <a:r>
              <a:rPr sz="1400" spc="-1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14" dirty="0">
                <a:solidFill>
                  <a:srgbClr val="1E293B"/>
                </a:solidFill>
                <a:latin typeface="Arial"/>
                <a:cs typeface="Arial"/>
              </a:rPr>
              <a:t>to</a:t>
            </a:r>
            <a:r>
              <a:rPr sz="1400" spc="-1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1E293B"/>
                </a:solidFill>
                <a:latin typeface="Arial"/>
                <a:cs typeface="Arial"/>
              </a:rPr>
              <a:t>strengthen</a:t>
            </a:r>
            <a:r>
              <a:rPr sz="1400" spc="-1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1E293B"/>
                </a:solidFill>
                <a:latin typeface="Arial"/>
                <a:cs typeface="Arial"/>
              </a:rPr>
              <a:t>radio</a:t>
            </a:r>
            <a:r>
              <a:rPr sz="1400" spc="-1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1E293B"/>
                </a:solidFill>
                <a:latin typeface="Arial"/>
                <a:cs typeface="Arial"/>
              </a:rPr>
              <a:t>frequency</a:t>
            </a:r>
            <a:r>
              <a:rPr sz="1400" spc="-1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1E293B"/>
                </a:solidFill>
                <a:latin typeface="Arial"/>
                <a:cs typeface="Arial"/>
              </a:rPr>
              <a:t>monitoring </a:t>
            </a:r>
            <a:r>
              <a:rPr sz="1400" spc="145" dirty="0">
                <a:solidFill>
                  <a:srgbClr val="1E293B"/>
                </a:solidFill>
                <a:latin typeface="Arial"/>
                <a:cs typeface="Arial"/>
              </a:rPr>
              <a:t>and</a:t>
            </a:r>
            <a:r>
              <a:rPr sz="140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90" dirty="0">
                <a:solidFill>
                  <a:srgbClr val="1E293B"/>
                </a:solidFill>
                <a:latin typeface="Arial"/>
                <a:cs typeface="Arial"/>
              </a:rPr>
              <a:t>inspection</a:t>
            </a:r>
            <a:r>
              <a:rPr sz="1400" spc="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70" dirty="0">
                <a:solidFill>
                  <a:srgbClr val="1E293B"/>
                </a:solidFill>
                <a:latin typeface="Arial"/>
                <a:cs typeface="Arial"/>
              </a:rPr>
              <a:t>capabilities.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57315" y="5138737"/>
            <a:ext cx="6210935" cy="1343025"/>
            <a:chOff x="757315" y="5138737"/>
            <a:chExt cx="6210935" cy="1343025"/>
          </a:xfrm>
        </p:grpSpPr>
        <p:sp>
          <p:nvSpPr>
            <p:cNvPr id="15" name="object 15"/>
            <p:cNvSpPr/>
            <p:nvPr/>
          </p:nvSpPr>
          <p:spPr>
            <a:xfrm>
              <a:off x="762078" y="5143500"/>
              <a:ext cx="6201410" cy="1333500"/>
            </a:xfrm>
            <a:custGeom>
              <a:avLst/>
              <a:gdLst/>
              <a:ahLst/>
              <a:cxnLst/>
              <a:rect l="l" t="t" r="r" b="b"/>
              <a:pathLst>
                <a:path w="6201409" h="1333500">
                  <a:moveTo>
                    <a:pt x="6058437" y="1333499"/>
                  </a:moveTo>
                  <a:lnTo>
                    <a:pt x="142871" y="1333499"/>
                  </a:lnTo>
                  <a:lnTo>
                    <a:pt x="97712" y="1326216"/>
                  </a:lnTo>
                  <a:lnTo>
                    <a:pt x="58493" y="1305934"/>
                  </a:lnTo>
                  <a:lnTo>
                    <a:pt x="27565" y="1275006"/>
                  </a:lnTo>
                  <a:lnTo>
                    <a:pt x="7283" y="1235787"/>
                  </a:lnTo>
                  <a:lnTo>
                    <a:pt x="0" y="1190628"/>
                  </a:lnTo>
                  <a:lnTo>
                    <a:pt x="0" y="142870"/>
                  </a:lnTo>
                  <a:lnTo>
                    <a:pt x="7283" y="97712"/>
                  </a:lnTo>
                  <a:lnTo>
                    <a:pt x="27565" y="58493"/>
                  </a:lnTo>
                  <a:lnTo>
                    <a:pt x="58493" y="27565"/>
                  </a:lnTo>
                  <a:lnTo>
                    <a:pt x="97712" y="7283"/>
                  </a:lnTo>
                  <a:lnTo>
                    <a:pt x="142871" y="0"/>
                  </a:lnTo>
                  <a:lnTo>
                    <a:pt x="6058437" y="0"/>
                  </a:lnTo>
                  <a:lnTo>
                    <a:pt x="6113111" y="10875"/>
                  </a:lnTo>
                  <a:lnTo>
                    <a:pt x="6159462" y="41845"/>
                  </a:lnTo>
                  <a:lnTo>
                    <a:pt x="6190432" y="88196"/>
                  </a:lnTo>
                  <a:lnTo>
                    <a:pt x="6201308" y="142870"/>
                  </a:lnTo>
                  <a:lnTo>
                    <a:pt x="6201308" y="1190628"/>
                  </a:lnTo>
                  <a:lnTo>
                    <a:pt x="6194024" y="1235787"/>
                  </a:lnTo>
                  <a:lnTo>
                    <a:pt x="6173742" y="1275006"/>
                  </a:lnTo>
                  <a:lnTo>
                    <a:pt x="6142814" y="1305934"/>
                  </a:lnTo>
                  <a:lnTo>
                    <a:pt x="6103595" y="1326216"/>
                  </a:lnTo>
                  <a:lnTo>
                    <a:pt x="6058437" y="1333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62078" y="5143500"/>
              <a:ext cx="6201410" cy="1333500"/>
            </a:xfrm>
            <a:custGeom>
              <a:avLst/>
              <a:gdLst/>
              <a:ahLst/>
              <a:cxnLst/>
              <a:rect l="l" t="t" r="r" b="b"/>
              <a:pathLst>
                <a:path w="6201409" h="1333500">
                  <a:moveTo>
                    <a:pt x="0" y="142870"/>
                  </a:moveTo>
                  <a:lnTo>
                    <a:pt x="7283" y="97712"/>
                  </a:lnTo>
                  <a:lnTo>
                    <a:pt x="27565" y="58493"/>
                  </a:lnTo>
                  <a:lnTo>
                    <a:pt x="58493" y="27565"/>
                  </a:lnTo>
                  <a:lnTo>
                    <a:pt x="97712" y="7283"/>
                  </a:lnTo>
                  <a:lnTo>
                    <a:pt x="142871" y="0"/>
                  </a:lnTo>
                  <a:lnTo>
                    <a:pt x="6058437" y="0"/>
                  </a:lnTo>
                  <a:lnTo>
                    <a:pt x="6113111" y="10875"/>
                  </a:lnTo>
                  <a:lnTo>
                    <a:pt x="6159462" y="41845"/>
                  </a:lnTo>
                  <a:lnTo>
                    <a:pt x="6190432" y="88196"/>
                  </a:lnTo>
                  <a:lnTo>
                    <a:pt x="6201308" y="142870"/>
                  </a:lnTo>
                  <a:lnTo>
                    <a:pt x="6201308" y="1190628"/>
                  </a:lnTo>
                  <a:lnTo>
                    <a:pt x="6194024" y="1235787"/>
                  </a:lnTo>
                  <a:lnTo>
                    <a:pt x="6173742" y="1275006"/>
                  </a:lnTo>
                  <a:lnTo>
                    <a:pt x="6142814" y="1305934"/>
                  </a:lnTo>
                  <a:lnTo>
                    <a:pt x="6103595" y="1326216"/>
                  </a:lnTo>
                  <a:lnTo>
                    <a:pt x="6058437" y="1333499"/>
                  </a:lnTo>
                  <a:lnTo>
                    <a:pt x="142871" y="1333499"/>
                  </a:lnTo>
                  <a:lnTo>
                    <a:pt x="97712" y="1326216"/>
                  </a:lnTo>
                  <a:lnTo>
                    <a:pt x="58493" y="1305934"/>
                  </a:lnTo>
                  <a:lnTo>
                    <a:pt x="27565" y="1275006"/>
                  </a:lnTo>
                  <a:lnTo>
                    <a:pt x="7283" y="1235787"/>
                  </a:lnTo>
                  <a:lnTo>
                    <a:pt x="0" y="1190628"/>
                  </a:lnTo>
                  <a:lnTo>
                    <a:pt x="0" y="142870"/>
                  </a:lnTo>
                  <a:close/>
                </a:path>
              </a:pathLst>
            </a:custGeom>
            <a:ln w="9524">
              <a:solidFill>
                <a:srgbClr val="E1E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62078" y="5143499"/>
              <a:ext cx="55880" cy="1333500"/>
            </a:xfrm>
            <a:custGeom>
              <a:avLst/>
              <a:gdLst/>
              <a:ahLst/>
              <a:cxnLst/>
              <a:rect l="l" t="t" r="r" b="b"/>
              <a:pathLst>
                <a:path w="55880" h="1333500">
                  <a:moveTo>
                    <a:pt x="27727" y="1333499"/>
                  </a:moveTo>
                  <a:lnTo>
                    <a:pt x="16935" y="1331321"/>
                  </a:lnTo>
                  <a:lnTo>
                    <a:pt x="8121" y="1325378"/>
                  </a:lnTo>
                  <a:lnTo>
                    <a:pt x="2179" y="1316565"/>
                  </a:lnTo>
                  <a:lnTo>
                    <a:pt x="0" y="1305771"/>
                  </a:lnTo>
                  <a:lnTo>
                    <a:pt x="0" y="27727"/>
                  </a:lnTo>
                  <a:lnTo>
                    <a:pt x="2179" y="16934"/>
                  </a:lnTo>
                  <a:lnTo>
                    <a:pt x="8121" y="8121"/>
                  </a:lnTo>
                  <a:lnTo>
                    <a:pt x="16935" y="2178"/>
                  </a:lnTo>
                  <a:lnTo>
                    <a:pt x="27727" y="0"/>
                  </a:lnTo>
                  <a:lnTo>
                    <a:pt x="35081" y="0"/>
                  </a:lnTo>
                  <a:lnTo>
                    <a:pt x="42134" y="2921"/>
                  </a:lnTo>
                  <a:lnTo>
                    <a:pt x="52534" y="13321"/>
                  </a:lnTo>
                  <a:lnTo>
                    <a:pt x="55455" y="20374"/>
                  </a:lnTo>
                  <a:lnTo>
                    <a:pt x="55455" y="1305771"/>
                  </a:lnTo>
                  <a:lnTo>
                    <a:pt x="53276" y="1316565"/>
                  </a:lnTo>
                  <a:lnTo>
                    <a:pt x="47334" y="1325378"/>
                  </a:lnTo>
                  <a:lnTo>
                    <a:pt x="38520" y="1331321"/>
                  </a:lnTo>
                  <a:lnTo>
                    <a:pt x="27727" y="1333499"/>
                  </a:lnTo>
                  <a:close/>
                </a:path>
              </a:pathLst>
            </a:custGeom>
            <a:solidFill>
              <a:srgbClr val="3C05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15484" y="5260848"/>
            <a:ext cx="5502910" cy="101600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400" b="1" spc="60" dirty="0">
                <a:solidFill>
                  <a:srgbClr val="3C0508"/>
                </a:solidFill>
                <a:latin typeface="Arial"/>
                <a:cs typeface="Arial"/>
              </a:rPr>
              <a:t>Technical</a:t>
            </a:r>
            <a:r>
              <a:rPr sz="1400" b="1" spc="-75" dirty="0">
                <a:solidFill>
                  <a:srgbClr val="3C0508"/>
                </a:solidFill>
                <a:latin typeface="Arial"/>
                <a:cs typeface="Arial"/>
              </a:rPr>
              <a:t> </a:t>
            </a:r>
            <a:r>
              <a:rPr sz="1400" b="1" spc="50" dirty="0">
                <a:solidFill>
                  <a:srgbClr val="3C0508"/>
                </a:solidFill>
                <a:latin typeface="Arial"/>
                <a:cs typeface="Arial"/>
              </a:rPr>
              <a:t>Support</a:t>
            </a:r>
            <a:r>
              <a:rPr sz="1400" b="1" spc="-75" dirty="0">
                <a:solidFill>
                  <a:srgbClr val="3C0508"/>
                </a:solidFill>
                <a:latin typeface="Arial"/>
                <a:cs typeface="Arial"/>
              </a:rPr>
              <a:t> </a:t>
            </a:r>
            <a:r>
              <a:rPr sz="1400" b="1" spc="100" dirty="0">
                <a:solidFill>
                  <a:srgbClr val="3C0508"/>
                </a:solidFill>
                <a:latin typeface="Arial"/>
                <a:cs typeface="Arial"/>
              </a:rPr>
              <a:t>&amp;</a:t>
            </a:r>
            <a:r>
              <a:rPr sz="1400" b="1" spc="-75" dirty="0">
                <a:solidFill>
                  <a:srgbClr val="3C0508"/>
                </a:solidFill>
                <a:latin typeface="Arial"/>
                <a:cs typeface="Arial"/>
              </a:rPr>
              <a:t> </a:t>
            </a:r>
            <a:r>
              <a:rPr sz="1400" b="1" spc="50" dirty="0">
                <a:solidFill>
                  <a:srgbClr val="3C0508"/>
                </a:solidFill>
                <a:latin typeface="Arial"/>
                <a:cs typeface="Arial"/>
              </a:rPr>
              <a:t>Training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650"/>
              </a:spcBef>
            </a:pPr>
            <a:r>
              <a:rPr sz="1400" spc="-10" dirty="0">
                <a:solidFill>
                  <a:srgbClr val="1E293B"/>
                </a:solidFill>
                <a:latin typeface="Arial"/>
                <a:cs typeface="Arial"/>
              </a:rPr>
              <a:t>SMA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85" dirty="0">
                <a:solidFill>
                  <a:srgbClr val="1E293B"/>
                </a:solidFill>
                <a:latin typeface="Arial"/>
                <a:cs typeface="Arial"/>
              </a:rPr>
              <a:t>engineers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65" dirty="0">
                <a:solidFill>
                  <a:srgbClr val="1E293B"/>
                </a:solidFill>
                <a:latin typeface="Arial"/>
                <a:cs typeface="Arial"/>
              </a:rPr>
              <a:t>assist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95" dirty="0">
                <a:solidFill>
                  <a:srgbClr val="1E293B"/>
                </a:solidFill>
                <a:latin typeface="Arial"/>
                <a:cs typeface="Arial"/>
              </a:rPr>
              <a:t>with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1E293B"/>
                </a:solidFill>
                <a:latin typeface="Arial"/>
                <a:cs typeface="Arial"/>
              </a:rPr>
              <a:t>building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14" dirty="0">
                <a:solidFill>
                  <a:srgbClr val="1E293B"/>
                </a:solidFill>
                <a:latin typeface="Arial"/>
                <a:cs typeface="Arial"/>
              </a:rPr>
              <a:t>out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14" dirty="0">
                <a:solidFill>
                  <a:srgbClr val="1E293B"/>
                </a:solidFill>
                <a:latin typeface="Arial"/>
                <a:cs typeface="Arial"/>
              </a:rPr>
              <a:t>monitoring</a:t>
            </a:r>
            <a:r>
              <a:rPr sz="1400" spc="-1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65" dirty="0">
                <a:solidFill>
                  <a:srgbClr val="1E293B"/>
                </a:solidFill>
                <a:latin typeface="Arial"/>
                <a:cs typeface="Arial"/>
              </a:rPr>
              <a:t>functions, </a:t>
            </a:r>
            <a:r>
              <a:rPr sz="1400" spc="100" dirty="0">
                <a:solidFill>
                  <a:srgbClr val="1E293B"/>
                </a:solidFill>
                <a:latin typeface="Arial"/>
                <a:cs typeface="Arial"/>
              </a:rPr>
              <a:t>training</a:t>
            </a:r>
            <a:r>
              <a:rPr sz="140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85" dirty="0">
                <a:solidFill>
                  <a:srgbClr val="1E293B"/>
                </a:solidFill>
                <a:latin typeface="Arial"/>
                <a:cs typeface="Arial"/>
              </a:rPr>
              <a:t>staff</a:t>
            </a:r>
            <a:r>
              <a:rPr sz="140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14" dirty="0">
                <a:solidFill>
                  <a:srgbClr val="1E293B"/>
                </a:solidFill>
                <a:latin typeface="Arial"/>
                <a:cs typeface="Arial"/>
              </a:rPr>
              <a:t>on</a:t>
            </a:r>
            <a:r>
              <a:rPr sz="1400" spc="-5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1E293B"/>
                </a:solidFill>
                <a:latin typeface="Arial"/>
                <a:cs typeface="Arial"/>
              </a:rPr>
              <a:t>techniques,</a:t>
            </a:r>
            <a:r>
              <a:rPr sz="140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45" dirty="0">
                <a:solidFill>
                  <a:srgbClr val="1E293B"/>
                </a:solidFill>
                <a:latin typeface="Arial"/>
                <a:cs typeface="Arial"/>
              </a:rPr>
              <a:t>and</a:t>
            </a:r>
            <a:r>
              <a:rPr sz="140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90" dirty="0">
                <a:solidFill>
                  <a:srgbClr val="1E293B"/>
                </a:solidFill>
                <a:latin typeface="Arial"/>
                <a:cs typeface="Arial"/>
              </a:rPr>
              <a:t>using</a:t>
            </a:r>
            <a:r>
              <a:rPr sz="140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1E293B"/>
                </a:solidFill>
                <a:latin typeface="Arial"/>
                <a:cs typeface="Arial"/>
              </a:rPr>
              <a:t>specialized</a:t>
            </a:r>
            <a:r>
              <a:rPr sz="1400" dirty="0">
                <a:solidFill>
                  <a:srgbClr val="1E293B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1E293B"/>
                </a:solidFill>
                <a:latin typeface="Arial"/>
                <a:cs typeface="Arial"/>
              </a:rPr>
              <a:t>monitoring </a:t>
            </a:r>
            <a:r>
              <a:rPr sz="1400" spc="100" dirty="0">
                <a:solidFill>
                  <a:srgbClr val="1E293B"/>
                </a:solidFill>
                <a:latin typeface="Arial"/>
                <a:cs typeface="Arial"/>
              </a:rPr>
              <a:t>equipment.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54350" y="2095500"/>
            <a:ext cx="4952999" cy="43814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1714500"/>
            </a:xfrm>
            <a:custGeom>
              <a:avLst/>
              <a:gdLst/>
              <a:ahLst/>
              <a:cxnLst/>
              <a:rect l="l" t="t" r="r" b="b"/>
              <a:pathLst>
                <a:path w="12192000" h="1714500">
                  <a:moveTo>
                    <a:pt x="12191999" y="1714499"/>
                  </a:moveTo>
                  <a:lnTo>
                    <a:pt x="0" y="1714499"/>
                  </a:lnTo>
                  <a:lnTo>
                    <a:pt x="0" y="0"/>
                  </a:lnTo>
                  <a:lnTo>
                    <a:pt x="12191999" y="0"/>
                  </a:lnTo>
                  <a:lnTo>
                    <a:pt x="12191999" y="1714499"/>
                  </a:lnTo>
                  <a:close/>
                </a:path>
              </a:pathLst>
            </a:custGeom>
            <a:solidFill>
              <a:srgbClr val="F7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749300" y="695959"/>
            <a:ext cx="56330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>
                <a:solidFill>
                  <a:srgbClr val="000000"/>
                </a:solidFill>
              </a:rPr>
              <a:t>The</a:t>
            </a:r>
            <a:r>
              <a:rPr spc="-185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Secondment</a:t>
            </a:r>
            <a:r>
              <a:rPr spc="-185" dirty="0">
                <a:solidFill>
                  <a:srgbClr val="000000"/>
                </a:solidFill>
              </a:rPr>
              <a:t> </a:t>
            </a:r>
            <a:r>
              <a:rPr spc="180" dirty="0">
                <a:solidFill>
                  <a:srgbClr val="FA1F1B"/>
                </a:solidFill>
              </a:rPr>
              <a:t>Agreement</a:t>
            </a:r>
          </a:p>
        </p:txBody>
      </p:sp>
      <p:sp>
        <p:nvSpPr>
          <p:cNvPr id="6" name="object 6"/>
          <p:cNvSpPr/>
          <p:nvPr/>
        </p:nvSpPr>
        <p:spPr>
          <a:xfrm>
            <a:off x="714375" y="2603548"/>
            <a:ext cx="2476500" cy="2955925"/>
          </a:xfrm>
          <a:custGeom>
            <a:avLst/>
            <a:gdLst/>
            <a:ahLst/>
            <a:cxnLst/>
            <a:rect l="l" t="t" r="r" b="b"/>
            <a:pathLst>
              <a:path w="2476500" h="2955925">
                <a:moveTo>
                  <a:pt x="2333630" y="2955569"/>
                </a:moveTo>
                <a:lnTo>
                  <a:pt x="142869" y="2955569"/>
                </a:lnTo>
                <a:lnTo>
                  <a:pt x="97711" y="2948285"/>
                </a:lnTo>
                <a:lnTo>
                  <a:pt x="58492" y="2928003"/>
                </a:lnTo>
                <a:lnTo>
                  <a:pt x="27565" y="2897076"/>
                </a:lnTo>
                <a:lnTo>
                  <a:pt x="7283" y="2857857"/>
                </a:lnTo>
                <a:lnTo>
                  <a:pt x="0" y="2812699"/>
                </a:lnTo>
                <a:lnTo>
                  <a:pt x="0" y="142869"/>
                </a:lnTo>
                <a:lnTo>
                  <a:pt x="7283" y="97711"/>
                </a:lnTo>
                <a:lnTo>
                  <a:pt x="27565" y="58492"/>
                </a:lnTo>
                <a:lnTo>
                  <a:pt x="58492" y="27565"/>
                </a:lnTo>
                <a:lnTo>
                  <a:pt x="97711" y="7283"/>
                </a:lnTo>
                <a:lnTo>
                  <a:pt x="142869" y="0"/>
                </a:lnTo>
                <a:lnTo>
                  <a:pt x="2333630" y="0"/>
                </a:lnTo>
                <a:lnTo>
                  <a:pt x="2388304" y="10875"/>
                </a:lnTo>
                <a:lnTo>
                  <a:pt x="2434654" y="41845"/>
                </a:lnTo>
                <a:lnTo>
                  <a:pt x="2465624" y="88195"/>
                </a:lnTo>
                <a:lnTo>
                  <a:pt x="2476499" y="142869"/>
                </a:lnTo>
                <a:lnTo>
                  <a:pt x="2476499" y="2812699"/>
                </a:lnTo>
                <a:lnTo>
                  <a:pt x="2469216" y="2857857"/>
                </a:lnTo>
                <a:lnTo>
                  <a:pt x="2448934" y="2897076"/>
                </a:lnTo>
                <a:lnTo>
                  <a:pt x="2418007" y="2928003"/>
                </a:lnTo>
                <a:lnTo>
                  <a:pt x="2378788" y="2948285"/>
                </a:lnTo>
                <a:lnTo>
                  <a:pt x="2333630" y="2955569"/>
                </a:lnTo>
                <a:close/>
              </a:path>
            </a:pathLst>
          </a:custGeom>
          <a:solidFill>
            <a:srgbClr val="3C05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92175" y="2719397"/>
            <a:ext cx="1995805" cy="1781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1000"/>
              </a:lnSpc>
              <a:spcBef>
                <a:spcPts val="1495"/>
              </a:spcBef>
            </a:pP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3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Arial"/>
                <a:cs typeface="Arial"/>
              </a:rPr>
              <a:t>Secondment Agreements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outline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300" spc="95" dirty="0">
                <a:solidFill>
                  <a:srgbClr val="FFFFFF"/>
                </a:solidFill>
                <a:latin typeface="Arial"/>
                <a:cs typeface="Arial"/>
              </a:rPr>
              <a:t>scope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3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objectives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300" spc="95" dirty="0">
                <a:solidFill>
                  <a:srgbClr val="FFFFFF"/>
                </a:solidFill>
                <a:latin typeface="Arial"/>
                <a:cs typeface="Arial"/>
              </a:rPr>
              <a:t>technical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FFFFFF"/>
                </a:solidFill>
                <a:latin typeface="Arial"/>
                <a:cs typeface="Arial"/>
              </a:rPr>
              <a:t>assistance </a:t>
            </a:r>
            <a:r>
              <a:rPr sz="1300" spc="95" dirty="0">
                <a:solidFill>
                  <a:srgbClr val="FFFFFF"/>
                </a:solidFill>
                <a:latin typeface="Arial"/>
                <a:cs typeface="Arial"/>
              </a:rPr>
              <a:t>sought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FFFFFF"/>
                </a:solidFill>
                <a:latin typeface="Arial"/>
                <a:cs typeface="Arial"/>
              </a:rPr>
              <a:t>TRC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5" dirty="0">
                <a:solidFill>
                  <a:srgbClr val="FFFFFF"/>
                </a:solidFill>
                <a:latin typeface="Arial"/>
                <a:cs typeface="Arial"/>
              </a:rPr>
              <a:t>from the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SMA.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76625" y="2603548"/>
            <a:ext cx="2476500" cy="2955925"/>
          </a:xfrm>
          <a:custGeom>
            <a:avLst/>
            <a:gdLst/>
            <a:ahLst/>
            <a:cxnLst/>
            <a:rect l="l" t="t" r="r" b="b"/>
            <a:pathLst>
              <a:path w="2476500" h="2955925">
                <a:moveTo>
                  <a:pt x="2333630" y="2955569"/>
                </a:moveTo>
                <a:lnTo>
                  <a:pt x="142869" y="2955569"/>
                </a:lnTo>
                <a:lnTo>
                  <a:pt x="97711" y="2948285"/>
                </a:lnTo>
                <a:lnTo>
                  <a:pt x="58492" y="2928003"/>
                </a:lnTo>
                <a:lnTo>
                  <a:pt x="27565" y="2897076"/>
                </a:lnTo>
                <a:lnTo>
                  <a:pt x="7283" y="2857857"/>
                </a:lnTo>
                <a:lnTo>
                  <a:pt x="0" y="2812699"/>
                </a:lnTo>
                <a:lnTo>
                  <a:pt x="0" y="142869"/>
                </a:lnTo>
                <a:lnTo>
                  <a:pt x="7283" y="97711"/>
                </a:lnTo>
                <a:lnTo>
                  <a:pt x="27565" y="58492"/>
                </a:lnTo>
                <a:lnTo>
                  <a:pt x="58492" y="27565"/>
                </a:lnTo>
                <a:lnTo>
                  <a:pt x="97711" y="7283"/>
                </a:lnTo>
                <a:lnTo>
                  <a:pt x="142869" y="0"/>
                </a:lnTo>
                <a:lnTo>
                  <a:pt x="2333630" y="0"/>
                </a:lnTo>
                <a:lnTo>
                  <a:pt x="2388304" y="10875"/>
                </a:lnTo>
                <a:lnTo>
                  <a:pt x="2434654" y="41845"/>
                </a:lnTo>
                <a:lnTo>
                  <a:pt x="2465624" y="88195"/>
                </a:lnTo>
                <a:lnTo>
                  <a:pt x="2476499" y="142869"/>
                </a:lnTo>
                <a:lnTo>
                  <a:pt x="2476499" y="2812699"/>
                </a:lnTo>
                <a:lnTo>
                  <a:pt x="2469216" y="2857857"/>
                </a:lnTo>
                <a:lnTo>
                  <a:pt x="2448934" y="2897076"/>
                </a:lnTo>
                <a:lnTo>
                  <a:pt x="2418007" y="2928003"/>
                </a:lnTo>
                <a:lnTo>
                  <a:pt x="2378788" y="2948285"/>
                </a:lnTo>
                <a:lnTo>
                  <a:pt x="2333630" y="2955569"/>
                </a:lnTo>
                <a:close/>
              </a:path>
            </a:pathLst>
          </a:custGeom>
          <a:solidFill>
            <a:srgbClr val="8D0A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54425" y="2719397"/>
            <a:ext cx="2001520" cy="258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9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1000"/>
              </a:lnSpc>
              <a:spcBef>
                <a:spcPts val="1495"/>
              </a:spcBef>
            </a:pP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Under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collaborative </a:t>
            </a:r>
            <a:r>
              <a:rPr sz="1300" spc="90" dirty="0">
                <a:solidFill>
                  <a:srgbClr val="FFFFFF"/>
                </a:solidFill>
                <a:latin typeface="Arial"/>
                <a:cs typeface="Arial"/>
              </a:rPr>
              <a:t>agreement,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2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SMA </a:t>
            </a:r>
            <a:r>
              <a:rPr sz="1300" spc="95" dirty="0">
                <a:solidFill>
                  <a:srgbClr val="FFFFFF"/>
                </a:solidFill>
                <a:latin typeface="Arial"/>
                <a:cs typeface="Arial"/>
              </a:rPr>
              <a:t>telecommunications 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engineer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0" dirty="0">
                <a:solidFill>
                  <a:srgbClr val="FFFFFF"/>
                </a:solidFill>
                <a:latin typeface="Arial"/>
                <a:cs typeface="Arial"/>
              </a:rPr>
              <a:t>would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1300" spc="105" dirty="0">
                <a:solidFill>
                  <a:srgbClr val="FFFFFF"/>
                </a:solidFill>
                <a:latin typeface="Arial"/>
                <a:cs typeface="Arial"/>
              </a:rPr>
              <a:t>seconded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TRC’s </a:t>
            </a:r>
            <a:r>
              <a:rPr sz="1300" spc="95" dirty="0">
                <a:solidFill>
                  <a:srgbClr val="FFFFFF"/>
                </a:solidFill>
                <a:latin typeface="Arial"/>
                <a:cs typeface="Arial"/>
              </a:rPr>
              <a:t>Spectrum</a:t>
            </a: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Arial"/>
                <a:cs typeface="Arial"/>
              </a:rPr>
              <a:t>Management 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Department,</a:t>
            </a:r>
            <a:r>
              <a:rPr sz="1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specific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Arial"/>
                <a:cs typeface="Arial"/>
              </a:rPr>
              <a:t>focus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300" spc="105" dirty="0">
                <a:solidFill>
                  <a:srgbClr val="FFFFFF"/>
                </a:solidFill>
                <a:latin typeface="Arial"/>
                <a:cs typeface="Arial"/>
              </a:rPr>
              <a:t>enhancing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0" dirty="0">
                <a:solidFill>
                  <a:srgbClr val="FFFFFF"/>
                </a:solidFill>
                <a:latin typeface="Arial"/>
                <a:cs typeface="Arial"/>
              </a:rPr>
              <a:t>spectrum monitoring</a:t>
            </a:r>
            <a:r>
              <a:rPr sz="1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capabilities.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38875" y="2603548"/>
            <a:ext cx="2476500" cy="2955925"/>
          </a:xfrm>
          <a:custGeom>
            <a:avLst/>
            <a:gdLst/>
            <a:ahLst/>
            <a:cxnLst/>
            <a:rect l="l" t="t" r="r" b="b"/>
            <a:pathLst>
              <a:path w="2476500" h="2955925">
                <a:moveTo>
                  <a:pt x="2333630" y="2955569"/>
                </a:moveTo>
                <a:lnTo>
                  <a:pt x="142869" y="2955569"/>
                </a:lnTo>
                <a:lnTo>
                  <a:pt x="97711" y="2948285"/>
                </a:lnTo>
                <a:lnTo>
                  <a:pt x="58492" y="2928003"/>
                </a:lnTo>
                <a:lnTo>
                  <a:pt x="27565" y="2897076"/>
                </a:lnTo>
                <a:lnTo>
                  <a:pt x="7283" y="2857857"/>
                </a:lnTo>
                <a:lnTo>
                  <a:pt x="0" y="2812699"/>
                </a:lnTo>
                <a:lnTo>
                  <a:pt x="0" y="142869"/>
                </a:lnTo>
                <a:lnTo>
                  <a:pt x="7283" y="97711"/>
                </a:lnTo>
                <a:lnTo>
                  <a:pt x="27565" y="58492"/>
                </a:lnTo>
                <a:lnTo>
                  <a:pt x="58492" y="27565"/>
                </a:lnTo>
                <a:lnTo>
                  <a:pt x="97711" y="7283"/>
                </a:lnTo>
                <a:lnTo>
                  <a:pt x="142869" y="0"/>
                </a:lnTo>
                <a:lnTo>
                  <a:pt x="2333630" y="0"/>
                </a:lnTo>
                <a:lnTo>
                  <a:pt x="2388304" y="10875"/>
                </a:lnTo>
                <a:lnTo>
                  <a:pt x="2434654" y="41845"/>
                </a:lnTo>
                <a:lnTo>
                  <a:pt x="2465624" y="88195"/>
                </a:lnTo>
                <a:lnTo>
                  <a:pt x="2476499" y="142869"/>
                </a:lnTo>
                <a:lnTo>
                  <a:pt x="2476499" y="2812699"/>
                </a:lnTo>
                <a:lnTo>
                  <a:pt x="2469216" y="2857857"/>
                </a:lnTo>
                <a:lnTo>
                  <a:pt x="2448934" y="2897076"/>
                </a:lnTo>
                <a:lnTo>
                  <a:pt x="2418007" y="2928003"/>
                </a:lnTo>
                <a:lnTo>
                  <a:pt x="2378788" y="2948285"/>
                </a:lnTo>
                <a:lnTo>
                  <a:pt x="2333630" y="2955569"/>
                </a:lnTo>
                <a:close/>
              </a:path>
            </a:pathLst>
          </a:custGeom>
          <a:solidFill>
            <a:srgbClr val="FA1F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416675" y="2719397"/>
            <a:ext cx="1984375" cy="258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35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1000"/>
              </a:lnSpc>
              <a:spcBef>
                <a:spcPts val="1495"/>
              </a:spcBef>
            </a:pP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3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Arial"/>
                <a:cs typeface="Arial"/>
              </a:rPr>
              <a:t>secondment</a:t>
            </a:r>
            <a:r>
              <a:rPr sz="13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0" dirty="0">
                <a:solidFill>
                  <a:srgbClr val="FFFFFF"/>
                </a:solidFill>
                <a:latin typeface="Arial"/>
                <a:cs typeface="Arial"/>
              </a:rPr>
              <a:t>would </a:t>
            </a:r>
            <a:r>
              <a:rPr sz="1300" spc="95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1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Commission’s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strategic </a:t>
            </a:r>
            <a:r>
              <a:rPr sz="1300" spc="85" dirty="0">
                <a:solidFill>
                  <a:srgbClr val="FFFFFF"/>
                </a:solidFill>
                <a:latin typeface="Arial"/>
                <a:cs typeface="Arial"/>
              </a:rPr>
              <a:t>objective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strengthen </a:t>
            </a:r>
            <a:r>
              <a:rPr sz="1300" spc="55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Arial"/>
                <a:cs typeface="Arial"/>
              </a:rPr>
              <a:t>capacity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5" dirty="0">
                <a:solidFill>
                  <a:srgbClr val="FFFFFF"/>
                </a:solidFill>
                <a:latin typeface="Arial"/>
                <a:cs typeface="Arial"/>
              </a:rPr>
              <a:t>monitor the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5" dirty="0">
                <a:solidFill>
                  <a:srgbClr val="FFFFFF"/>
                </a:solidFill>
                <a:latin typeface="Arial"/>
                <a:cs typeface="Arial"/>
              </a:rPr>
              <a:t>radio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85" dirty="0">
                <a:solidFill>
                  <a:srgbClr val="FFFFFF"/>
                </a:solidFill>
                <a:latin typeface="Arial"/>
                <a:cs typeface="Arial"/>
              </a:rPr>
              <a:t>frequency 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environment,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vital </a:t>
            </a:r>
            <a:r>
              <a:rPr sz="1300" spc="90" dirty="0">
                <a:solidFill>
                  <a:srgbClr val="FFFFFF"/>
                </a:solidFill>
                <a:latin typeface="Arial"/>
                <a:cs typeface="Arial"/>
              </a:rPr>
              <a:t>function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40" dirty="0">
                <a:solidFill>
                  <a:srgbClr val="FFFFFF"/>
                </a:solidFill>
                <a:latin typeface="Arial"/>
                <a:cs typeface="Arial"/>
              </a:rPr>
              <a:t>amid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Arial"/>
                <a:cs typeface="Arial"/>
              </a:rPr>
              <a:t>rising </a:t>
            </a:r>
            <a:r>
              <a:rPr sz="1300" spc="145" dirty="0">
                <a:solidFill>
                  <a:srgbClr val="FFFFFF"/>
                </a:solidFill>
                <a:latin typeface="Arial"/>
                <a:cs typeface="Arial"/>
              </a:rPr>
              <a:t>demand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wireless </a:t>
            </a: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technologies.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996362" y="2598785"/>
            <a:ext cx="2486025" cy="2965450"/>
            <a:chOff x="8996362" y="2598785"/>
            <a:chExt cx="2486025" cy="2965450"/>
          </a:xfrm>
        </p:grpSpPr>
        <p:sp>
          <p:nvSpPr>
            <p:cNvPr id="13" name="object 13"/>
            <p:cNvSpPr/>
            <p:nvPr/>
          </p:nvSpPr>
          <p:spPr>
            <a:xfrm>
              <a:off x="9001125" y="2603548"/>
              <a:ext cx="2476500" cy="2955925"/>
            </a:xfrm>
            <a:custGeom>
              <a:avLst/>
              <a:gdLst/>
              <a:ahLst/>
              <a:cxnLst/>
              <a:rect l="l" t="t" r="r" b="b"/>
              <a:pathLst>
                <a:path w="2476500" h="2955925">
                  <a:moveTo>
                    <a:pt x="2333630" y="2955569"/>
                  </a:moveTo>
                  <a:lnTo>
                    <a:pt x="142869" y="2955569"/>
                  </a:lnTo>
                  <a:lnTo>
                    <a:pt x="97711" y="2948285"/>
                  </a:lnTo>
                  <a:lnTo>
                    <a:pt x="58492" y="2928003"/>
                  </a:lnTo>
                  <a:lnTo>
                    <a:pt x="27565" y="2897076"/>
                  </a:lnTo>
                  <a:lnTo>
                    <a:pt x="7283" y="2857857"/>
                  </a:lnTo>
                  <a:lnTo>
                    <a:pt x="0" y="2812699"/>
                  </a:lnTo>
                  <a:lnTo>
                    <a:pt x="0" y="142869"/>
                  </a:lnTo>
                  <a:lnTo>
                    <a:pt x="7283" y="97711"/>
                  </a:lnTo>
                  <a:lnTo>
                    <a:pt x="27565" y="58492"/>
                  </a:lnTo>
                  <a:lnTo>
                    <a:pt x="58492" y="27565"/>
                  </a:lnTo>
                  <a:lnTo>
                    <a:pt x="97711" y="7283"/>
                  </a:lnTo>
                  <a:lnTo>
                    <a:pt x="142869" y="0"/>
                  </a:lnTo>
                  <a:lnTo>
                    <a:pt x="2333630" y="0"/>
                  </a:lnTo>
                  <a:lnTo>
                    <a:pt x="2388304" y="10875"/>
                  </a:lnTo>
                  <a:lnTo>
                    <a:pt x="2434654" y="41845"/>
                  </a:lnTo>
                  <a:lnTo>
                    <a:pt x="2465624" y="88195"/>
                  </a:lnTo>
                  <a:lnTo>
                    <a:pt x="2476499" y="142869"/>
                  </a:lnTo>
                  <a:lnTo>
                    <a:pt x="2476499" y="2812699"/>
                  </a:lnTo>
                  <a:lnTo>
                    <a:pt x="2469216" y="2857857"/>
                  </a:lnTo>
                  <a:lnTo>
                    <a:pt x="2448934" y="2897076"/>
                  </a:lnTo>
                  <a:lnTo>
                    <a:pt x="2418007" y="2928003"/>
                  </a:lnTo>
                  <a:lnTo>
                    <a:pt x="2378788" y="2948285"/>
                  </a:lnTo>
                  <a:lnTo>
                    <a:pt x="2333630" y="2955569"/>
                  </a:lnTo>
                  <a:close/>
                </a:path>
              </a:pathLst>
            </a:custGeom>
            <a:solidFill>
              <a:srgbClr val="F7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01125" y="2603548"/>
              <a:ext cx="2476500" cy="2955925"/>
            </a:xfrm>
            <a:custGeom>
              <a:avLst/>
              <a:gdLst/>
              <a:ahLst/>
              <a:cxnLst/>
              <a:rect l="l" t="t" r="r" b="b"/>
              <a:pathLst>
                <a:path w="2476500" h="2955925">
                  <a:moveTo>
                    <a:pt x="0" y="142869"/>
                  </a:moveTo>
                  <a:lnTo>
                    <a:pt x="7283" y="97711"/>
                  </a:lnTo>
                  <a:lnTo>
                    <a:pt x="27565" y="58492"/>
                  </a:lnTo>
                  <a:lnTo>
                    <a:pt x="58492" y="27565"/>
                  </a:lnTo>
                  <a:lnTo>
                    <a:pt x="97711" y="7283"/>
                  </a:lnTo>
                  <a:lnTo>
                    <a:pt x="142869" y="0"/>
                  </a:lnTo>
                  <a:lnTo>
                    <a:pt x="2333630" y="0"/>
                  </a:lnTo>
                  <a:lnTo>
                    <a:pt x="2388304" y="10875"/>
                  </a:lnTo>
                  <a:lnTo>
                    <a:pt x="2434654" y="41845"/>
                  </a:lnTo>
                  <a:lnTo>
                    <a:pt x="2465624" y="88195"/>
                  </a:lnTo>
                  <a:lnTo>
                    <a:pt x="2476499" y="142869"/>
                  </a:lnTo>
                  <a:lnTo>
                    <a:pt x="2476499" y="2812699"/>
                  </a:lnTo>
                  <a:lnTo>
                    <a:pt x="2469216" y="2857857"/>
                  </a:lnTo>
                  <a:lnTo>
                    <a:pt x="2448934" y="2897076"/>
                  </a:lnTo>
                  <a:lnTo>
                    <a:pt x="2418007" y="2928003"/>
                  </a:lnTo>
                  <a:lnTo>
                    <a:pt x="2378788" y="2948285"/>
                  </a:lnTo>
                  <a:lnTo>
                    <a:pt x="2333630" y="2955569"/>
                  </a:lnTo>
                  <a:lnTo>
                    <a:pt x="142869" y="2955569"/>
                  </a:lnTo>
                  <a:lnTo>
                    <a:pt x="97711" y="2948285"/>
                  </a:lnTo>
                  <a:lnTo>
                    <a:pt x="58492" y="2928003"/>
                  </a:lnTo>
                  <a:lnTo>
                    <a:pt x="27565" y="2897076"/>
                  </a:lnTo>
                  <a:lnTo>
                    <a:pt x="7283" y="2857857"/>
                  </a:lnTo>
                  <a:lnTo>
                    <a:pt x="0" y="2812699"/>
                  </a:lnTo>
                  <a:lnTo>
                    <a:pt x="0" y="142869"/>
                  </a:lnTo>
                  <a:close/>
                </a:path>
              </a:pathLst>
            </a:custGeom>
            <a:ln w="9524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178925" y="2719397"/>
            <a:ext cx="2065655" cy="198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225" dirty="0">
                <a:solidFill>
                  <a:srgbClr val="FA1F1B"/>
                </a:solidFill>
                <a:latin typeface="Arial"/>
                <a:cs typeface="Arial"/>
              </a:rPr>
              <a:t>04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1000"/>
              </a:lnSpc>
              <a:spcBef>
                <a:spcPts val="1495"/>
              </a:spcBef>
            </a:pPr>
            <a:r>
              <a:rPr sz="1300" dirty="0">
                <a:solidFill>
                  <a:srgbClr val="3E3E3E"/>
                </a:solidFill>
                <a:latin typeface="Arial"/>
                <a:cs typeface="Arial"/>
              </a:rPr>
              <a:t>The</a:t>
            </a:r>
            <a:r>
              <a:rPr sz="1300" spc="3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3E3E3E"/>
                </a:solidFill>
                <a:latin typeface="Arial"/>
                <a:cs typeface="Arial"/>
              </a:rPr>
              <a:t>initiative</a:t>
            </a:r>
            <a:r>
              <a:rPr sz="1300" spc="3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3E3E3E"/>
                </a:solidFill>
                <a:latin typeface="Arial"/>
                <a:cs typeface="Arial"/>
              </a:rPr>
              <a:t>represents </a:t>
            </a:r>
            <a:r>
              <a:rPr sz="1300" spc="150" dirty="0">
                <a:solidFill>
                  <a:srgbClr val="3E3E3E"/>
                </a:solidFill>
                <a:latin typeface="Arial"/>
                <a:cs typeface="Arial"/>
              </a:rPr>
              <a:t>a</a:t>
            </a:r>
            <a:r>
              <a:rPr sz="1300" spc="-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300" spc="80" dirty="0">
                <a:solidFill>
                  <a:srgbClr val="3E3E3E"/>
                </a:solidFill>
                <a:latin typeface="Arial"/>
                <a:cs typeface="Arial"/>
              </a:rPr>
              <a:t>critical</a:t>
            </a:r>
            <a:r>
              <a:rPr sz="1300" spc="-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300" spc="90" dirty="0">
                <a:solidFill>
                  <a:srgbClr val="3E3E3E"/>
                </a:solidFill>
                <a:latin typeface="Arial"/>
                <a:cs typeface="Arial"/>
              </a:rPr>
              <a:t>step</a:t>
            </a:r>
            <a:r>
              <a:rPr sz="130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300" spc="100" dirty="0">
                <a:solidFill>
                  <a:srgbClr val="3E3E3E"/>
                </a:solidFill>
                <a:latin typeface="Arial"/>
                <a:cs typeface="Arial"/>
              </a:rPr>
              <a:t>toward </a:t>
            </a:r>
            <a:r>
              <a:rPr sz="1300" spc="75" dirty="0">
                <a:solidFill>
                  <a:srgbClr val="3E3E3E"/>
                </a:solidFill>
                <a:latin typeface="Arial"/>
                <a:cs typeface="Arial"/>
              </a:rPr>
              <a:t>fostering</a:t>
            </a:r>
            <a:r>
              <a:rPr sz="1300" spc="3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300" spc="90" dirty="0">
                <a:solidFill>
                  <a:srgbClr val="3E3E3E"/>
                </a:solidFill>
                <a:latin typeface="Arial"/>
                <a:cs typeface="Arial"/>
              </a:rPr>
              <a:t>inter-</a:t>
            </a:r>
            <a:r>
              <a:rPr sz="1300" spc="120" dirty="0">
                <a:solidFill>
                  <a:srgbClr val="3E3E3E"/>
                </a:solidFill>
                <a:latin typeface="Arial"/>
                <a:cs typeface="Arial"/>
              </a:rPr>
              <a:t>agency </a:t>
            </a:r>
            <a:r>
              <a:rPr sz="1300" spc="80" dirty="0">
                <a:solidFill>
                  <a:srgbClr val="3E3E3E"/>
                </a:solidFill>
                <a:latin typeface="Arial"/>
                <a:cs typeface="Arial"/>
              </a:rPr>
              <a:t>collaboration,</a:t>
            </a:r>
            <a:r>
              <a:rPr sz="1300" spc="2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3E3E3E"/>
                </a:solidFill>
                <a:latin typeface="Arial"/>
                <a:cs typeface="Arial"/>
              </a:rPr>
              <a:t>optimizing </a:t>
            </a:r>
            <a:r>
              <a:rPr sz="1300" spc="95" dirty="0">
                <a:solidFill>
                  <a:srgbClr val="3E3E3E"/>
                </a:solidFill>
                <a:latin typeface="Arial"/>
                <a:cs typeface="Arial"/>
              </a:rPr>
              <a:t>national</a:t>
            </a:r>
            <a:r>
              <a:rPr sz="130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300" spc="100" dirty="0">
                <a:solidFill>
                  <a:srgbClr val="3E3E3E"/>
                </a:solidFill>
                <a:latin typeface="Arial"/>
                <a:cs typeface="Arial"/>
              </a:rPr>
              <a:t>spectrum </a:t>
            </a:r>
            <a:r>
              <a:rPr sz="1300" spc="50" dirty="0">
                <a:solidFill>
                  <a:srgbClr val="3E3E3E"/>
                </a:solidFill>
                <a:latin typeface="Arial"/>
                <a:cs typeface="Arial"/>
              </a:rPr>
              <a:t>resources,</a:t>
            </a:r>
            <a:r>
              <a:rPr sz="1300" spc="1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300" spc="135" dirty="0">
                <a:solidFill>
                  <a:srgbClr val="3E3E3E"/>
                </a:solidFill>
                <a:latin typeface="Arial"/>
                <a:cs typeface="Arial"/>
              </a:rPr>
              <a:t>and</a:t>
            </a:r>
            <a:r>
              <a:rPr sz="1300" spc="1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3E3E3E"/>
                </a:solidFill>
                <a:latin typeface="Arial"/>
                <a:cs typeface="Arial"/>
              </a:rPr>
              <a:t>ensuring </a:t>
            </a:r>
            <a:r>
              <a:rPr sz="1300" spc="85" dirty="0">
                <a:solidFill>
                  <a:srgbClr val="3E3E3E"/>
                </a:solidFill>
                <a:latin typeface="Arial"/>
                <a:cs typeface="Arial"/>
              </a:rPr>
              <a:t>regulatory</a:t>
            </a:r>
            <a:r>
              <a:rPr sz="1300" spc="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1300" spc="50" dirty="0">
                <a:solidFill>
                  <a:srgbClr val="3E3E3E"/>
                </a:solidFill>
                <a:latin typeface="Arial"/>
                <a:cs typeface="Arial"/>
              </a:rPr>
              <a:t>readiness.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Words>1411</Words>
  <Application>Microsoft Macintosh PowerPoint</Application>
  <PresentationFormat>Widescreen</PresentationFormat>
  <Paragraphs>231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Geneva</vt:lpstr>
      <vt:lpstr>Office Theme</vt:lpstr>
      <vt:lpstr>Strengthening Ties Spectrum Management Authority of Jamaica &amp; Telecommunications Regulatory Commission (TRC) of the British Virgin Islands</vt:lpstr>
      <vt:lpstr>Regulator Collaboration Employee Secondment Initiative</vt:lpstr>
      <vt:lpstr>Our Discussion</vt:lpstr>
      <vt:lpstr>In the Beginning</vt:lpstr>
      <vt:lpstr>Employers Secondment Engagement</vt:lpstr>
      <vt:lpstr>Background</vt:lpstr>
      <vt:lpstr>Objectives of the Partnership</vt:lpstr>
      <vt:lpstr>Strategic Partnership</vt:lpstr>
      <vt:lpstr>The Secondment Agreement</vt:lpstr>
      <vt:lpstr>The Agreement Structure</vt:lpstr>
      <vt:lpstr>Peter's Arrival in the BVI</vt:lpstr>
      <vt:lpstr>Key Performance Indicator</vt:lpstr>
      <vt:lpstr>PowerPoint Presentation</vt:lpstr>
      <vt:lpstr>Terms of Reference</vt:lpstr>
      <vt:lpstr>Implementation Plan &amp; Timelines</vt:lpstr>
      <vt:lpstr>Workplan, Milestones and Timelines</vt:lpstr>
      <vt:lpstr>Expected Deliverables</vt:lpstr>
      <vt:lpstr>Weekly/Monthly Reports</vt:lpstr>
      <vt:lpstr>Key Benefits</vt:lpstr>
      <vt:lpstr>Strategic Outcomes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SMA/BVI.pptx</dc:title>
  <cp:lastModifiedBy>Company X</cp:lastModifiedBy>
  <cp:revision>1</cp:revision>
  <dcterms:created xsi:type="dcterms:W3CDTF">2026-04-27T22:49:20Z</dcterms:created>
  <dcterms:modified xsi:type="dcterms:W3CDTF">2026-04-28T00:58:14Z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2026-04-27T00:00:00Z</vt:filetime>
  </property>
  <property fmtid="{D5CDD505-2E9C-101B-9397-08002B2CF9AE}" pid="3" name="Creator">
    <vt:lpwstr>Google</vt:lpwstr>
  </property>
  <property fmtid="{D5CDD505-2E9C-101B-9397-08002B2CF9AE}" pid="4" name="LastSaved">
    <vt:filetime>2026-04-27T00:00:00Z</vt:filetime>
  </property>
</Properties>
</file>